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4008" r:id="rId1"/>
  </p:sldMasterIdLst>
  <p:notesMasterIdLst>
    <p:notesMasterId r:id="rId63"/>
  </p:notesMasterIdLst>
  <p:sldIdLst>
    <p:sldId id="256" r:id="rId2"/>
    <p:sldId id="568" r:id="rId3"/>
    <p:sldId id="590" r:id="rId4"/>
    <p:sldId id="605" r:id="rId5"/>
    <p:sldId id="606" r:id="rId6"/>
    <p:sldId id="637" r:id="rId7"/>
    <p:sldId id="618" r:id="rId8"/>
    <p:sldId id="638" r:id="rId9"/>
    <p:sldId id="589" r:id="rId10"/>
    <p:sldId id="569" r:id="rId11"/>
    <p:sldId id="570" r:id="rId12"/>
    <p:sldId id="571" r:id="rId13"/>
    <p:sldId id="572" r:id="rId14"/>
    <p:sldId id="573" r:id="rId15"/>
    <p:sldId id="574" r:id="rId16"/>
    <p:sldId id="575" r:id="rId17"/>
    <p:sldId id="576" r:id="rId18"/>
    <p:sldId id="577" r:id="rId19"/>
    <p:sldId id="578" r:id="rId20"/>
    <p:sldId id="579" r:id="rId21"/>
    <p:sldId id="581" r:id="rId22"/>
    <p:sldId id="582" r:id="rId23"/>
    <p:sldId id="583" r:id="rId24"/>
    <p:sldId id="585" r:id="rId25"/>
    <p:sldId id="639" r:id="rId26"/>
    <p:sldId id="586" r:id="rId27"/>
    <p:sldId id="595" r:id="rId28"/>
    <p:sldId id="598" r:id="rId29"/>
    <p:sldId id="599" r:id="rId30"/>
    <p:sldId id="601" r:id="rId31"/>
    <p:sldId id="600" r:id="rId32"/>
    <p:sldId id="602" r:id="rId33"/>
    <p:sldId id="597" r:id="rId34"/>
    <p:sldId id="603" r:id="rId35"/>
    <p:sldId id="604" r:id="rId36"/>
    <p:sldId id="587" r:id="rId37"/>
    <p:sldId id="596" r:id="rId38"/>
    <p:sldId id="588" r:id="rId39"/>
    <p:sldId id="641" r:id="rId40"/>
    <p:sldId id="642" r:id="rId41"/>
    <p:sldId id="643" r:id="rId42"/>
    <p:sldId id="644" r:id="rId43"/>
    <p:sldId id="640" r:id="rId44"/>
    <p:sldId id="619" r:id="rId45"/>
    <p:sldId id="646" r:id="rId46"/>
    <p:sldId id="647" r:id="rId47"/>
    <p:sldId id="648" r:id="rId48"/>
    <p:sldId id="649" r:id="rId49"/>
    <p:sldId id="650" r:id="rId50"/>
    <p:sldId id="651" r:id="rId51"/>
    <p:sldId id="652" r:id="rId52"/>
    <p:sldId id="653" r:id="rId53"/>
    <p:sldId id="654" r:id="rId54"/>
    <p:sldId id="655" r:id="rId55"/>
    <p:sldId id="656" r:id="rId56"/>
    <p:sldId id="657" r:id="rId57"/>
    <p:sldId id="660" r:id="rId58"/>
    <p:sldId id="659" r:id="rId59"/>
    <p:sldId id="645" r:id="rId60"/>
    <p:sldId id="609" r:id="rId61"/>
    <p:sldId id="398"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290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6" autoAdjust="0"/>
    <p:restoredTop sz="93615" autoAdjust="0"/>
  </p:normalViewPr>
  <p:slideViewPr>
    <p:cSldViewPr>
      <p:cViewPr varScale="1">
        <p:scale>
          <a:sx n="61" d="100"/>
          <a:sy n="61" d="100"/>
        </p:scale>
        <p:origin x="1366" y="41"/>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8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F2B9CE-86A3-4A82-BB93-E68B1B19480E}" type="datetimeFigureOut">
              <a:rPr lang="en-US" smtClean="0"/>
              <a:t>9/27/2018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6F175-4865-435D-BB34-64C925A08DB9}" type="slidenum">
              <a:rPr lang="en-US" smtClean="0"/>
              <a:t>‹#›</a:t>
            </a:fld>
            <a:endParaRPr lang="en-US"/>
          </a:p>
        </p:txBody>
      </p:sp>
    </p:spTree>
    <p:extLst>
      <p:ext uri="{BB962C8B-B14F-4D97-AF65-F5344CB8AC3E}">
        <p14:creationId xmlns:p14="http://schemas.microsoft.com/office/powerpoint/2010/main" val="4001731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D6F175-4865-435D-BB34-64C925A08DB9}" type="slidenum">
              <a:rPr lang="en-US" smtClean="0"/>
              <a:t>0</a:t>
            </a:fld>
            <a:endParaRPr lang="en-US"/>
          </a:p>
        </p:txBody>
      </p:sp>
    </p:spTree>
    <p:extLst>
      <p:ext uri="{BB962C8B-B14F-4D97-AF65-F5344CB8AC3E}">
        <p14:creationId xmlns:p14="http://schemas.microsoft.com/office/powerpoint/2010/main" val="1963544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175CDB11-D97A-452A-BD23-3BCDE8061B66}" type="slidenum">
              <a:rPr lang="en-US" smtClean="0"/>
              <a:t>17</a:t>
            </a:fld>
            <a:endParaRPr lang="en-US"/>
          </a:p>
        </p:txBody>
      </p:sp>
    </p:spTree>
    <p:extLst>
      <p:ext uri="{BB962C8B-B14F-4D97-AF65-F5344CB8AC3E}">
        <p14:creationId xmlns:p14="http://schemas.microsoft.com/office/powerpoint/2010/main" val="2076545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dirty="0" smtClean="0"/>
                  <a:t>In the setting</a:t>
                </a:r>
                <a:r>
                  <a:rPr lang="en-US" baseline="0" dirty="0" smtClean="0"/>
                  <a:t>s of MF, low-dimension vectors x and a are learned for each user and bill respectively, to approximate the original voting matrix.</a:t>
                </a:r>
                <a:endParaRPr lang="en-US" dirty="0" smtClean="0"/>
              </a:p>
              <a:p>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𝑑</m:t>
                        </m:r>
                      </m:sub>
                    </m:sSub>
                  </m:oMath>
                </a14:m>
                <a:r>
                  <a:rPr lang="en-US" dirty="0" smtClean="0"/>
                  <a:t>: offset/bias (it is reasonable because</a:t>
                </a:r>
                <a:r>
                  <a:rPr lang="en-US" baseline="0" dirty="0" smtClean="0"/>
                  <a:t> some bills really have more supports than others)</a:t>
                </a:r>
              </a:p>
              <a:p>
                <a14:m>
                  <m:oMath xmlns:m="http://schemas.openxmlformats.org/officeDocument/2006/math">
                    <m:r>
                      <a:rPr lang="en-US" i="1" baseline="0" dirty="0" smtClean="0">
                        <a:latin typeface="Cambria Math" panose="02040503050406030204" pitchFamily="18" charset="0"/>
                      </a:rPr>
                      <m:t>𝜃</m:t>
                    </m:r>
                  </m:oMath>
                </a14:m>
                <a:r>
                  <a:rPr lang="en-US" baseline="0" dirty="0" smtClean="0"/>
                  <a:t>: (“how can we utilize topic information?”)</a:t>
                </a:r>
                <a:endParaRPr lang="en-US" dirty="0"/>
              </a:p>
            </p:txBody>
          </p:sp>
        </mc:Choice>
        <mc:Fallback xmlns="">
          <p:sp>
            <p:nvSpPr>
              <p:cNvPr id="3" name="备注占位符 2"/>
              <p:cNvSpPr>
                <a:spLocks noGrp="1"/>
              </p:cNvSpPr>
              <p:nvPr>
                <p:ph type="body" idx="1"/>
              </p:nvPr>
            </p:nvSpPr>
            <p:spPr/>
            <p:txBody>
              <a:bodyPr/>
              <a:lstStyle/>
              <a:p>
                <a:r>
                  <a:rPr lang="en-US" dirty="0" smtClean="0"/>
                  <a:t>In the setting</a:t>
                </a:r>
                <a:r>
                  <a:rPr lang="en-US" baseline="0" dirty="0" smtClean="0"/>
                  <a:t>s of MF, low-dimension vectors x and a are learned for each user and bill respectively, to approximate the original voting matrix.</a:t>
                </a:r>
                <a:endParaRPr lang="en-US" dirty="0" smtClean="0"/>
              </a:p>
              <a:p>
                <a:r>
                  <a:rPr lang="en-US" i="0" dirty="0" smtClean="0">
                    <a:latin typeface="Cambria Math" panose="02040503050406030204" pitchFamily="18" charset="0"/>
                  </a:rPr>
                  <a:t>𝑏_𝑑</a:t>
                </a:r>
                <a:r>
                  <a:rPr lang="en-US" dirty="0" smtClean="0"/>
                  <a:t>: offset/bias (it is reasonable because</a:t>
                </a:r>
                <a:r>
                  <a:rPr lang="en-US" baseline="0" dirty="0" smtClean="0"/>
                  <a:t> some bills really have more supports than others)</a:t>
                </a:r>
              </a:p>
              <a:p>
                <a:r>
                  <a:rPr lang="en-US" i="0" baseline="0" dirty="0" smtClean="0">
                    <a:latin typeface="Cambria Math" panose="02040503050406030204" pitchFamily="18" charset="0"/>
                  </a:rPr>
                  <a:t>𝜃</a:t>
                </a:r>
                <a:r>
                  <a:rPr lang="en-US" baseline="0" dirty="0" smtClean="0"/>
                  <a:t>: (“how can we utilize topic information?”)</a:t>
                </a:r>
                <a:endParaRPr lang="en-US" dirty="0"/>
              </a:p>
            </p:txBody>
          </p:sp>
        </mc:Fallback>
      </mc:AlternateContent>
      <p:sp>
        <p:nvSpPr>
          <p:cNvPr id="4" name="灯片编号占位符 3"/>
          <p:cNvSpPr>
            <a:spLocks noGrp="1"/>
          </p:cNvSpPr>
          <p:nvPr>
            <p:ph type="sldNum" sz="quarter" idx="10"/>
          </p:nvPr>
        </p:nvSpPr>
        <p:spPr/>
        <p:txBody>
          <a:bodyPr/>
          <a:lstStyle/>
          <a:p>
            <a:fld id="{175CDB11-D97A-452A-BD23-3BCDE8061B66}" type="slidenum">
              <a:rPr lang="en-US" smtClean="0"/>
              <a:t>18</a:t>
            </a:fld>
            <a:endParaRPr lang="en-US"/>
          </a:p>
        </p:txBody>
      </p:sp>
    </p:spTree>
    <p:extLst>
      <p:ext uri="{BB962C8B-B14F-4D97-AF65-F5344CB8AC3E}">
        <p14:creationId xmlns:p14="http://schemas.microsoft.com/office/powerpoint/2010/main" val="3931700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175CDB11-D97A-452A-BD23-3BCDE8061B66}" type="slidenum">
              <a:rPr lang="en-US" smtClean="0"/>
              <a:t>19</a:t>
            </a:fld>
            <a:endParaRPr lang="en-US"/>
          </a:p>
        </p:txBody>
      </p:sp>
    </p:spTree>
    <p:extLst>
      <p:ext uri="{BB962C8B-B14F-4D97-AF65-F5344CB8AC3E}">
        <p14:creationId xmlns:p14="http://schemas.microsoft.com/office/powerpoint/2010/main" val="2998667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dirty="0" smtClean="0"/>
              <a:t>Show</a:t>
            </a:r>
            <a:r>
              <a:rPr lang="en-US" baseline="0" dirty="0" smtClean="0"/>
              <a:t> our advantages over (1)1-ipm; (2)H-IPM; (3)IA-IPM</a:t>
            </a:r>
            <a:endParaRPr lang="en-US" dirty="0"/>
          </a:p>
        </p:txBody>
      </p:sp>
      <p:sp>
        <p:nvSpPr>
          <p:cNvPr id="4" name="灯片编号占位符 3"/>
          <p:cNvSpPr>
            <a:spLocks noGrp="1"/>
          </p:cNvSpPr>
          <p:nvPr>
            <p:ph type="sldNum" sz="quarter" idx="10"/>
          </p:nvPr>
        </p:nvSpPr>
        <p:spPr/>
        <p:txBody>
          <a:bodyPr/>
          <a:lstStyle/>
          <a:p>
            <a:fld id="{175CDB11-D97A-452A-BD23-3BCDE8061B66}" type="slidenum">
              <a:rPr lang="en-US" smtClean="0"/>
              <a:t>21</a:t>
            </a:fld>
            <a:endParaRPr lang="en-US"/>
          </a:p>
        </p:txBody>
      </p:sp>
    </p:spTree>
    <p:extLst>
      <p:ext uri="{BB962C8B-B14F-4D97-AF65-F5344CB8AC3E}">
        <p14:creationId xmlns:p14="http://schemas.microsoft.com/office/powerpoint/2010/main" val="1348341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dirty="0" smtClean="0"/>
              <a:t>Republican:</a:t>
            </a:r>
            <a:r>
              <a:rPr lang="en-US" baseline="0" dirty="0" smtClean="0"/>
              <a:t> </a:t>
            </a:r>
            <a:r>
              <a:rPr lang="en-US" dirty="0" smtClean="0"/>
              <a:t>conservative     Democrat: liberal</a:t>
            </a:r>
          </a:p>
          <a:p>
            <a:r>
              <a:rPr lang="en-US" dirty="0" smtClean="0"/>
              <a:t>Liberal at war = anti-war</a:t>
            </a:r>
            <a:endParaRPr lang="en-US" dirty="0"/>
          </a:p>
        </p:txBody>
      </p:sp>
      <p:sp>
        <p:nvSpPr>
          <p:cNvPr id="4" name="灯片编号占位符 3"/>
          <p:cNvSpPr>
            <a:spLocks noGrp="1"/>
          </p:cNvSpPr>
          <p:nvPr>
            <p:ph type="sldNum" sz="quarter" idx="10"/>
          </p:nvPr>
        </p:nvSpPr>
        <p:spPr/>
        <p:txBody>
          <a:bodyPr/>
          <a:lstStyle/>
          <a:p>
            <a:fld id="{175CDB11-D97A-452A-BD23-3BCDE8061B66}" type="slidenum">
              <a:rPr lang="en-US" smtClean="0"/>
              <a:t>22</a:t>
            </a:fld>
            <a:endParaRPr lang="en-US"/>
          </a:p>
        </p:txBody>
      </p:sp>
    </p:spTree>
    <p:extLst>
      <p:ext uri="{BB962C8B-B14F-4D97-AF65-F5344CB8AC3E}">
        <p14:creationId xmlns:p14="http://schemas.microsoft.com/office/powerpoint/2010/main" val="275028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baseline="0" dirty="0" smtClean="0"/>
              <a:t>We can also detect outliers from such visualization (e.g. </a:t>
            </a:r>
            <a:r>
              <a:rPr lang="en-US" baseline="0" dirty="0" err="1" smtClean="0"/>
              <a:t>R.Paul</a:t>
            </a:r>
            <a:r>
              <a:rPr lang="en-US" baseline="0" dirty="0" smtClean="0"/>
              <a:t> is an outlier in the first fig)</a:t>
            </a:r>
            <a:endParaRPr lang="en-US" dirty="0"/>
          </a:p>
        </p:txBody>
      </p:sp>
      <p:sp>
        <p:nvSpPr>
          <p:cNvPr id="4" name="灯片编号占位符 3"/>
          <p:cNvSpPr>
            <a:spLocks noGrp="1"/>
          </p:cNvSpPr>
          <p:nvPr>
            <p:ph type="sldNum" sz="quarter" idx="10"/>
          </p:nvPr>
        </p:nvSpPr>
        <p:spPr/>
        <p:txBody>
          <a:bodyPr/>
          <a:lstStyle/>
          <a:p>
            <a:fld id="{175CDB11-D97A-452A-BD23-3BCDE8061B66}" type="slidenum">
              <a:rPr lang="en-US" smtClean="0"/>
              <a:t>23</a:t>
            </a:fld>
            <a:endParaRPr lang="en-US"/>
          </a:p>
        </p:txBody>
      </p:sp>
    </p:spTree>
    <p:extLst>
      <p:ext uri="{BB962C8B-B14F-4D97-AF65-F5344CB8AC3E}">
        <p14:creationId xmlns:p14="http://schemas.microsoft.com/office/powerpoint/2010/main" val="4029349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Behaviors are Captured Online </a:t>
            </a:r>
            <a:endParaRPr lang="en-US" dirty="0"/>
          </a:p>
        </p:txBody>
      </p:sp>
      <p:sp>
        <p:nvSpPr>
          <p:cNvPr id="4" name="Slide Number Placeholder 3"/>
          <p:cNvSpPr>
            <a:spLocks noGrp="1"/>
          </p:cNvSpPr>
          <p:nvPr>
            <p:ph type="sldNum" sz="quarter" idx="10"/>
          </p:nvPr>
        </p:nvSpPr>
        <p:spPr/>
        <p:txBody>
          <a:bodyPr/>
          <a:lstStyle/>
          <a:p>
            <a:fld id="{A4D6F175-4865-435D-BB34-64C925A08DB9}" type="slidenum">
              <a:rPr lang="en-US" smtClean="0"/>
              <a:t>3</a:t>
            </a:fld>
            <a:endParaRPr lang="en-US"/>
          </a:p>
        </p:txBody>
      </p:sp>
    </p:spTree>
    <p:extLst>
      <p:ext uri="{BB962C8B-B14F-4D97-AF65-F5344CB8AC3E}">
        <p14:creationId xmlns:p14="http://schemas.microsoft.com/office/powerpoint/2010/main" val="4238977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dirty="0" smtClean="0"/>
              <a:t>US Congress: is the bicameral legislature of the federal</a:t>
            </a:r>
            <a:r>
              <a:rPr lang="en-US" baseline="0" dirty="0" smtClean="0"/>
              <a:t> government of the United States consisting of two houses</a:t>
            </a:r>
            <a:endParaRPr lang="en-US" dirty="0"/>
          </a:p>
        </p:txBody>
      </p:sp>
      <p:sp>
        <p:nvSpPr>
          <p:cNvPr id="4" name="灯片编号占位符 3"/>
          <p:cNvSpPr>
            <a:spLocks noGrp="1"/>
          </p:cNvSpPr>
          <p:nvPr>
            <p:ph type="sldNum" sz="quarter" idx="10"/>
          </p:nvPr>
        </p:nvSpPr>
        <p:spPr/>
        <p:txBody>
          <a:bodyPr/>
          <a:lstStyle/>
          <a:p>
            <a:fld id="{175CDB11-D97A-452A-BD23-3BCDE8061B66}" type="slidenum">
              <a:rPr lang="en-US" smtClean="0"/>
              <a:t>9</a:t>
            </a:fld>
            <a:endParaRPr lang="en-US"/>
          </a:p>
        </p:txBody>
      </p:sp>
    </p:spTree>
    <p:extLst>
      <p:ext uri="{BB962C8B-B14F-4D97-AF65-F5344CB8AC3E}">
        <p14:creationId xmlns:p14="http://schemas.microsoft.com/office/powerpoint/2010/main" val="671933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dirty="0" smtClean="0"/>
              <a:t>Solid</a:t>
            </a:r>
            <a:r>
              <a:rPr lang="en-US" baseline="0" dirty="0" smtClean="0"/>
              <a:t> lines (support) &amp; dashed lines (</a:t>
            </a:r>
            <a:r>
              <a:rPr lang="en-US" baseline="0" dirty="0" err="1" smtClean="0"/>
              <a:t>oppo’sition</a:t>
            </a:r>
            <a:r>
              <a:rPr lang="en-US" baseline="0" dirty="0" smtClean="0"/>
              <a:t>)</a:t>
            </a:r>
          </a:p>
          <a:p>
            <a:r>
              <a:rPr lang="en-US" baseline="0" dirty="0" smtClean="0"/>
              <a:t>Point out this is a heterogeneous network</a:t>
            </a:r>
          </a:p>
        </p:txBody>
      </p:sp>
      <p:sp>
        <p:nvSpPr>
          <p:cNvPr id="4" name="灯片编号占位符 3"/>
          <p:cNvSpPr>
            <a:spLocks noGrp="1"/>
          </p:cNvSpPr>
          <p:nvPr>
            <p:ph type="sldNum" sz="quarter" idx="10"/>
          </p:nvPr>
        </p:nvSpPr>
        <p:spPr/>
        <p:txBody>
          <a:bodyPr/>
          <a:lstStyle/>
          <a:p>
            <a:fld id="{175CDB11-D97A-452A-BD23-3BCDE8061B66}" type="slidenum">
              <a:rPr lang="en-US" smtClean="0"/>
              <a:t>10</a:t>
            </a:fld>
            <a:endParaRPr lang="en-US"/>
          </a:p>
        </p:txBody>
      </p:sp>
    </p:spTree>
    <p:extLst>
      <p:ext uri="{BB962C8B-B14F-4D97-AF65-F5344CB8AC3E}">
        <p14:creationId xmlns:p14="http://schemas.microsoft.com/office/powerpoint/2010/main" val="2253122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goal: predict R/D, how liberal she is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It’s extremely helpful to predict the party affiliation for a politician, to know her attitude towards different topics, and her placement among all politicians</a:t>
            </a:r>
            <a:endParaRPr lang="en-US" dirty="0" smtClean="0"/>
          </a:p>
        </p:txBody>
      </p:sp>
      <p:sp>
        <p:nvSpPr>
          <p:cNvPr id="4" name="灯片编号占位符 3"/>
          <p:cNvSpPr>
            <a:spLocks noGrp="1"/>
          </p:cNvSpPr>
          <p:nvPr>
            <p:ph type="sldNum" sz="quarter" idx="10"/>
          </p:nvPr>
        </p:nvSpPr>
        <p:spPr/>
        <p:txBody>
          <a:bodyPr/>
          <a:lstStyle/>
          <a:p>
            <a:fld id="{175CDB11-D97A-452A-BD23-3BCDE8061B66}" type="slidenum">
              <a:rPr lang="en-US" smtClean="0"/>
              <a:t>11</a:t>
            </a:fld>
            <a:endParaRPr lang="en-US"/>
          </a:p>
        </p:txBody>
      </p:sp>
    </p:spTree>
    <p:extLst>
      <p:ext uri="{BB962C8B-B14F-4D97-AF65-F5344CB8AC3E}">
        <p14:creationId xmlns:p14="http://schemas.microsoft.com/office/powerpoint/2010/main" val="3338657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dirty="0" smtClean="0"/>
              <a:t>(3) First train</a:t>
            </a:r>
            <a:r>
              <a:rPr lang="en-US" baseline="0" dirty="0" smtClean="0"/>
              <a:t> a global ideal point like 1. When talked about different topics, they make adjustments based on the global ideal point. They train topic distribution on the text part, and use it as a guidance of the adjustment for each topic.</a:t>
            </a:r>
            <a:endParaRPr lang="en-US" dirty="0"/>
          </a:p>
        </p:txBody>
      </p:sp>
      <p:sp>
        <p:nvSpPr>
          <p:cNvPr id="4" name="灯片编号占位符 3"/>
          <p:cNvSpPr>
            <a:spLocks noGrp="1"/>
          </p:cNvSpPr>
          <p:nvPr>
            <p:ph type="sldNum" sz="quarter" idx="10"/>
          </p:nvPr>
        </p:nvSpPr>
        <p:spPr/>
        <p:txBody>
          <a:bodyPr/>
          <a:lstStyle/>
          <a:p>
            <a:fld id="{175CDB11-D97A-452A-BD23-3BCDE8061B66}" type="slidenum">
              <a:rPr lang="en-US" smtClean="0"/>
              <a:t>12</a:t>
            </a:fld>
            <a:endParaRPr lang="en-US"/>
          </a:p>
        </p:txBody>
      </p:sp>
    </p:spTree>
    <p:extLst>
      <p:ext uri="{BB962C8B-B14F-4D97-AF65-F5344CB8AC3E}">
        <p14:creationId xmlns:p14="http://schemas.microsoft.com/office/powerpoint/2010/main" val="1499256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dirty="0" smtClean="0"/>
              <a:t>1, we need</a:t>
            </a:r>
            <a:r>
              <a:rPr lang="en-US" baseline="0" dirty="0" smtClean="0"/>
              <a:t> to find ideal points on multiple topics</a:t>
            </a:r>
          </a:p>
          <a:p>
            <a:r>
              <a:rPr lang="en-US" baseline="0" dirty="0" smtClean="0"/>
              <a:t>2, how can we achieve this?  </a:t>
            </a:r>
            <a:r>
              <a:rPr lang="en-US" baseline="0" dirty="0" smtClean="0">
                <a:sym typeface="Wingdings" panose="05000000000000000000" pitchFamily="2" charset="2"/>
              </a:rPr>
              <a:t>  combine two parts</a:t>
            </a:r>
            <a:endParaRPr lang="en-US" baseline="0" dirty="0" smtClean="0"/>
          </a:p>
          <a:p>
            <a:r>
              <a:rPr lang="en-US" baseline="0" dirty="0" smtClean="0"/>
              <a:t>3, … that is, which topics do they concern when they vote </a:t>
            </a:r>
            <a:r>
              <a:rPr lang="en-US" baseline="0" dirty="0" smtClean="0">
                <a:sym typeface="Wingdings" panose="05000000000000000000" pitchFamily="2" charset="2"/>
              </a:rPr>
              <a:t> formulation of our model</a:t>
            </a:r>
            <a:endParaRPr lang="en-US" dirty="0"/>
          </a:p>
        </p:txBody>
      </p:sp>
      <p:sp>
        <p:nvSpPr>
          <p:cNvPr id="4" name="灯片编号占位符 3"/>
          <p:cNvSpPr>
            <a:spLocks noGrp="1"/>
          </p:cNvSpPr>
          <p:nvPr>
            <p:ph type="sldNum" sz="quarter" idx="10"/>
          </p:nvPr>
        </p:nvSpPr>
        <p:spPr/>
        <p:txBody>
          <a:bodyPr/>
          <a:lstStyle/>
          <a:p>
            <a:fld id="{175CDB11-D97A-452A-BD23-3BCDE8061B66}" type="slidenum">
              <a:rPr lang="en-US" smtClean="0"/>
              <a:t>13</a:t>
            </a:fld>
            <a:endParaRPr lang="en-US"/>
          </a:p>
        </p:txBody>
      </p:sp>
    </p:spTree>
    <p:extLst>
      <p:ext uri="{BB962C8B-B14F-4D97-AF65-F5344CB8AC3E}">
        <p14:creationId xmlns:p14="http://schemas.microsoft.com/office/powerpoint/2010/main" val="2952940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dirty="0" smtClean="0"/>
              <a:t>Study</a:t>
            </a:r>
            <a:r>
              <a:rPr lang="en-US" baseline="0" dirty="0" smtClean="0"/>
              <a:t> the two different types of links</a:t>
            </a:r>
            <a:endParaRPr lang="en-US" dirty="0"/>
          </a:p>
        </p:txBody>
      </p:sp>
      <p:sp>
        <p:nvSpPr>
          <p:cNvPr id="4" name="灯片编号占位符 3"/>
          <p:cNvSpPr>
            <a:spLocks noGrp="1"/>
          </p:cNvSpPr>
          <p:nvPr>
            <p:ph type="sldNum" sz="quarter" idx="10"/>
          </p:nvPr>
        </p:nvSpPr>
        <p:spPr/>
        <p:txBody>
          <a:bodyPr/>
          <a:lstStyle/>
          <a:p>
            <a:fld id="{175CDB11-D97A-452A-BD23-3BCDE8061B66}" type="slidenum">
              <a:rPr lang="en-US" smtClean="0"/>
              <a:t>14</a:t>
            </a:fld>
            <a:endParaRPr lang="en-US"/>
          </a:p>
        </p:txBody>
      </p:sp>
    </p:spTree>
    <p:extLst>
      <p:ext uri="{BB962C8B-B14F-4D97-AF65-F5344CB8AC3E}">
        <p14:creationId xmlns:p14="http://schemas.microsoft.com/office/powerpoint/2010/main" val="3871639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dirty="0" smtClean="0"/>
              <a:t>\theta: the probability of</a:t>
            </a:r>
            <a:r>
              <a:rPr lang="en-US" baseline="0" dirty="0" smtClean="0"/>
              <a:t> bill d belonging to topic k</a:t>
            </a:r>
          </a:p>
          <a:p>
            <a:r>
              <a:rPr lang="en-US" baseline="0" dirty="0" smtClean="0"/>
              <a:t>\beta: the probability that topic k generates word w</a:t>
            </a:r>
            <a:endParaRPr lang="en-US" dirty="0"/>
          </a:p>
        </p:txBody>
      </p:sp>
      <p:sp>
        <p:nvSpPr>
          <p:cNvPr id="4" name="灯片编号占位符 3"/>
          <p:cNvSpPr>
            <a:spLocks noGrp="1"/>
          </p:cNvSpPr>
          <p:nvPr>
            <p:ph type="sldNum" sz="quarter" idx="10"/>
          </p:nvPr>
        </p:nvSpPr>
        <p:spPr/>
        <p:txBody>
          <a:bodyPr/>
          <a:lstStyle/>
          <a:p>
            <a:fld id="{175CDB11-D97A-452A-BD23-3BCDE8061B66}" type="slidenum">
              <a:rPr lang="en-US" smtClean="0"/>
              <a:t>16</a:t>
            </a:fld>
            <a:endParaRPr lang="en-US"/>
          </a:p>
        </p:txBody>
      </p:sp>
    </p:spTree>
    <p:extLst>
      <p:ext uri="{BB962C8B-B14F-4D97-AF65-F5344CB8AC3E}">
        <p14:creationId xmlns:p14="http://schemas.microsoft.com/office/powerpoint/2010/main" val="3242779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2"/>
            <a:ext cx="7848600" cy="1927225"/>
          </a:xfrm>
        </p:spPr>
        <p:txBody>
          <a:bodyPr anchor="b">
            <a:noAutofit/>
          </a:bodyPr>
          <a:lstStyle>
            <a:lvl1pPr>
              <a:defRPr sz="5400" cap="all" baseline="0">
                <a:solidFill>
                  <a:srgbClr val="00206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9788"/>
          </a:xfrm>
        </p:spPr>
        <p:txBody>
          <a:bodyPr>
            <a:normAutofit/>
          </a:bodyPr>
          <a:lstStyle>
            <a:lvl1pPr algn="ctr">
              <a:defRPr sz="3600" b="1">
                <a:solidFill>
                  <a:srgbClr val="00206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143000"/>
            <a:ext cx="8229600" cy="5334000"/>
          </a:xfrm>
        </p:spPr>
        <p:txBody>
          <a:bodyPr>
            <a:normAutofit/>
          </a:bodyPr>
          <a:lstStyle>
            <a:lvl1pPr>
              <a:defRPr sz="2800"/>
            </a:lvl1pPr>
            <a:lvl2pPr>
              <a:defRPr sz="2400">
                <a:latin typeface="Baskerville Old Face" pitchFamily="18" charset="0"/>
                <a:cs typeface="Arial" pitchFamily="34" charset="0"/>
              </a:defRPr>
            </a:lvl2pPr>
            <a:lvl3pPr>
              <a:defRPr sz="20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12" name="Straight Connector 11"/>
          <p:cNvCxnSpPr/>
          <p:nvPr userDrawn="1"/>
        </p:nvCxnSpPr>
        <p:spPr>
          <a:xfrm>
            <a:off x="228600" y="992188"/>
            <a:ext cx="86868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Slide Number Placeholder 5"/>
          <p:cNvSpPr>
            <a:spLocks noGrp="1"/>
          </p:cNvSpPr>
          <p:nvPr>
            <p:ph type="sldNum" sz="quarter" idx="12"/>
          </p:nvPr>
        </p:nvSpPr>
        <p:spPr>
          <a:xfrm>
            <a:off x="8686800" y="6528816"/>
            <a:ext cx="457200" cy="329184"/>
          </a:xfrm>
          <a:prstGeom prst="rect">
            <a:avLst/>
          </a:prstGeom>
        </p:spPr>
        <p:txBody>
          <a:bodyPr/>
          <a:lstStyle>
            <a:lvl1pPr>
              <a:defRPr sz="1400">
                <a:effectLst>
                  <a:outerShdw blurRad="38100" dist="38100" dir="2700000" algn="tl">
                    <a:srgbClr val="000000">
                      <a:alpha val="43137"/>
                    </a:srgbClr>
                  </a:outerShdw>
                </a:effectLst>
              </a:defRPr>
            </a:lvl1pPr>
          </a:lstStyle>
          <a:p>
            <a:fld id="{F9913601-2E22-4589-A394-4D3650FFD697}"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716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4009" r:id="rId1"/>
    <p:sldLayoutId id="2147484010" r:id="rId2"/>
  </p:sldLayoutIdLst>
  <p:timing>
    <p:tnLst>
      <p:par>
        <p:cTn id="1" dur="indefinite" restart="never" nodeType="tmRoot"/>
      </p:par>
    </p:tnLst>
  </p:timing>
  <p:hf hdr="0" ftr="0" dt="0"/>
  <p:txStyles>
    <p:titleStyle>
      <a:lvl1pPr algn="l" defTabSz="914400" rtl="0" eaLnBrk="1" latinLnBrk="0" hangingPunct="1">
        <a:spcBef>
          <a:spcPct val="0"/>
        </a:spcBef>
        <a:buNone/>
        <a:defRPr sz="4400" kern="1200" spc="-100" baseline="0">
          <a:solidFill>
            <a:schemeClr val="tx2"/>
          </a:solidFill>
          <a:effectLst>
            <a:outerShdw blurRad="38100" dist="38100" dir="2700000" algn="tl">
              <a:srgbClr val="000000">
                <a:alpha val="43137"/>
              </a:srgbClr>
            </a:outerShdw>
          </a:effectLst>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3600" kern="1200">
          <a:solidFill>
            <a:schemeClr val="tx1"/>
          </a:solidFill>
          <a:effectLst>
            <a:outerShdw blurRad="38100" dist="38100" dir="2700000" algn="tl">
              <a:srgbClr val="000000">
                <a:alpha val="43137"/>
              </a:srgbClr>
            </a:outerShdw>
          </a:effectLst>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3200" kern="1200">
          <a:solidFill>
            <a:srgbClr val="002060"/>
          </a:solidFill>
          <a:effectLst/>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800" kern="1200">
          <a:solidFill>
            <a:schemeClr val="tx1"/>
          </a:solidFill>
          <a:effectLst/>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400" kern="1200">
          <a:solidFill>
            <a:schemeClr val="tx1"/>
          </a:solidFill>
          <a:effectLst/>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2000" kern="1200" baseline="0">
          <a:solidFill>
            <a:schemeClr val="tx1"/>
          </a:solidFill>
          <a:effectLst/>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yzsun@cs.ucla.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png"/><Relationship Id="rId4" Type="http://schemas.openxmlformats.org/officeDocument/2006/relationships/image" Target="../media/image1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6.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8.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notesSlide" Target="../notesSlides/notesSlide10.xml"/><Relationship Id="rId7"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2.png"/><Relationship Id="rId39" Type="http://schemas.openxmlformats.org/officeDocument/2006/relationships/image" Target="../media/image107.png"/><Relationship Id="rId3" Type="http://schemas.openxmlformats.org/officeDocument/2006/relationships/notesSlide" Target="../notesSlides/notesSlide11.xml"/><Relationship Id="rId7" Type="http://schemas.openxmlformats.org/officeDocument/2006/relationships/image" Target="../media/image95.png"/><Relationship Id="rId12" Type="http://schemas.openxmlformats.org/officeDocument/2006/relationships/image" Target="../media/image126.png"/><Relationship Id="rId38"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4.png"/><Relationship Id="rId11" Type="http://schemas.openxmlformats.org/officeDocument/2006/relationships/image" Target="../media/image99.png"/><Relationship Id="rId37" Type="http://schemas.openxmlformats.org/officeDocument/2006/relationships/image" Target="../media/image105.png"/><Relationship Id="rId5" Type="http://schemas.openxmlformats.org/officeDocument/2006/relationships/image" Target="../media/image93.png"/><Relationship Id="rId36" Type="http://schemas.openxmlformats.org/officeDocument/2006/relationships/image" Target="../media/image104.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3.png"/><Relationship Id="rId35" Type="http://schemas.openxmlformats.org/officeDocument/2006/relationships/image" Target="../media/image1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90.png"/></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0.emf"/></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5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2"/>
            <a:ext cx="8001000" cy="1927225"/>
          </a:xfrm>
        </p:spPr>
        <p:txBody>
          <a:bodyPr>
            <a:noAutofit/>
          </a:bodyPr>
          <a:lstStyle/>
          <a:p>
            <a:r>
              <a:rPr lang="en-US" sz="4400" dirty="0" smtClean="0"/>
              <a:t>When Computer Science Meets Social Science</a:t>
            </a:r>
            <a:r>
              <a:rPr lang="en-US" sz="4400" dirty="0"/>
              <a:t/>
            </a:r>
            <a:br>
              <a:rPr lang="en-US" sz="4400" dirty="0"/>
            </a:br>
            <a:r>
              <a:rPr lang="en-US" sz="4400" dirty="0" smtClean="0"/>
              <a:t>-- </a:t>
            </a:r>
            <a:r>
              <a:rPr lang="en-US" sz="3200" b="1" dirty="0" smtClean="0"/>
              <a:t>User </a:t>
            </a:r>
            <a:r>
              <a:rPr lang="en-US" sz="3200" b="1" dirty="0"/>
              <a:t>Stance </a:t>
            </a:r>
            <a:r>
              <a:rPr lang="en-US" sz="3200" b="1" dirty="0" smtClean="0"/>
              <a:t>Prediction via Information Network Mining</a:t>
            </a:r>
            <a:endParaRPr lang="en-US" sz="3200" b="1" dirty="0"/>
          </a:p>
        </p:txBody>
      </p:sp>
      <p:sp>
        <p:nvSpPr>
          <p:cNvPr id="3" name="Subtitle 2"/>
          <p:cNvSpPr>
            <a:spLocks noGrp="1"/>
          </p:cNvSpPr>
          <p:nvPr>
            <p:ph type="subTitle" idx="1"/>
          </p:nvPr>
        </p:nvSpPr>
        <p:spPr>
          <a:xfrm>
            <a:off x="685800" y="3505200"/>
            <a:ext cx="6400800" cy="2895600"/>
          </a:xfrm>
        </p:spPr>
        <p:txBody>
          <a:bodyPr>
            <a:normAutofit lnSpcReduction="10000"/>
          </a:bodyPr>
          <a:lstStyle/>
          <a:p>
            <a:r>
              <a:rPr lang="en-US" sz="3000" b="1" dirty="0" err="1"/>
              <a:t>Yizhou</a:t>
            </a:r>
            <a:r>
              <a:rPr lang="en-US" sz="3000" b="1" dirty="0"/>
              <a:t> Sun</a:t>
            </a:r>
          </a:p>
          <a:p>
            <a:r>
              <a:rPr lang="en-US" sz="2400" dirty="0" smtClean="0"/>
              <a:t>Department of Computer Science</a:t>
            </a:r>
          </a:p>
          <a:p>
            <a:r>
              <a:rPr lang="en-US" sz="2400" dirty="0" smtClean="0"/>
              <a:t>University of California, Los Angeles</a:t>
            </a:r>
            <a:endParaRPr lang="en-US" sz="2400" dirty="0"/>
          </a:p>
          <a:p>
            <a:r>
              <a:rPr lang="en-US" sz="2400" dirty="0" smtClean="0">
                <a:hlinkClick r:id="rId3"/>
              </a:rPr>
              <a:t>yzsun@cs.ucla.edu</a:t>
            </a:r>
            <a:endParaRPr lang="en-US" sz="2400" dirty="0"/>
          </a:p>
          <a:p>
            <a:endParaRPr lang="en-US" dirty="0" smtClean="0"/>
          </a:p>
          <a:p>
            <a:fld id="{1913F476-D1F9-4A8A-AA0B-77B35B937DF8}" type="datetime4">
              <a:rPr lang="en-US" sz="2400"/>
              <a:t>September 27, 2018</a:t>
            </a:fld>
            <a:endParaRPr lang="en-US" sz="2400" dirty="0"/>
          </a:p>
        </p:txBody>
      </p:sp>
    </p:spTree>
    <p:extLst>
      <p:ext uri="{BB962C8B-B14F-4D97-AF65-F5344CB8AC3E}">
        <p14:creationId xmlns:p14="http://schemas.microsoft.com/office/powerpoint/2010/main" val="28491481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Background of Congress Roll Call Data</a:t>
            </a:r>
            <a:endParaRPr lang="en-US" dirty="0"/>
          </a:p>
        </p:txBody>
      </p:sp>
      <p:grpSp>
        <p:nvGrpSpPr>
          <p:cNvPr id="17" name="组合 16"/>
          <p:cNvGrpSpPr/>
          <p:nvPr/>
        </p:nvGrpSpPr>
        <p:grpSpPr>
          <a:xfrm>
            <a:off x="2264516" y="1607049"/>
            <a:ext cx="5126883" cy="1277106"/>
            <a:chOff x="6903638" y="752748"/>
            <a:chExt cx="4009294" cy="1303667"/>
          </a:xfrm>
        </p:grpSpPr>
        <p:sp>
          <p:nvSpPr>
            <p:cNvPr id="7" name="矩形 6"/>
            <p:cNvSpPr/>
            <p:nvPr/>
          </p:nvSpPr>
          <p:spPr>
            <a:xfrm>
              <a:off x="6903638" y="752748"/>
              <a:ext cx="1420837" cy="791449"/>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Federal Legislation</a:t>
              </a:r>
            </a:p>
            <a:p>
              <a:pPr algn="ctr"/>
              <a:r>
                <a:rPr lang="en-US" dirty="0">
                  <a:solidFill>
                    <a:schemeClr val="tx1"/>
                  </a:solidFill>
                </a:rPr>
                <a:t>(bill)</a:t>
              </a:r>
            </a:p>
          </p:txBody>
        </p:sp>
        <p:sp>
          <p:nvSpPr>
            <p:cNvPr id="8" name="矩形 7"/>
            <p:cNvSpPr/>
            <p:nvPr/>
          </p:nvSpPr>
          <p:spPr>
            <a:xfrm>
              <a:off x="9492095" y="825308"/>
              <a:ext cx="1420837" cy="64711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Law</a:t>
              </a:r>
            </a:p>
          </p:txBody>
        </p:sp>
        <p:cxnSp>
          <p:nvCxnSpPr>
            <p:cNvPr id="10" name="直接箭头连接符 9"/>
            <p:cNvCxnSpPr>
              <a:stCxn id="7" idx="3"/>
              <a:endCxn id="8" idx="1"/>
            </p:cNvCxnSpPr>
            <p:nvPr/>
          </p:nvCxnSpPr>
          <p:spPr>
            <a:xfrm>
              <a:off x="8324475" y="1148473"/>
              <a:ext cx="1167620" cy="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268204" y="825308"/>
              <a:ext cx="1280160" cy="1231107"/>
            </a:xfrm>
            <a:prstGeom prst="rect">
              <a:avLst/>
            </a:prstGeom>
            <a:noFill/>
          </p:spPr>
          <p:txBody>
            <a:bodyPr wrap="square" rtlCol="0">
              <a:spAutoFit/>
            </a:bodyPr>
            <a:lstStyle/>
            <a:p>
              <a:pPr algn="ctr"/>
              <a:r>
                <a:rPr lang="en-US" dirty="0"/>
                <a:t>The House</a:t>
              </a:r>
            </a:p>
            <a:p>
              <a:pPr algn="ctr"/>
              <a:r>
                <a:rPr lang="en-US" dirty="0"/>
                <a:t>Senate</a:t>
              </a:r>
            </a:p>
          </p:txBody>
        </p:sp>
      </p:grpSp>
      <p:graphicFrame>
        <p:nvGraphicFramePr>
          <p:cNvPr id="19" name="表格 18"/>
          <p:cNvGraphicFramePr>
            <a:graphicFrameLocks noGrp="1"/>
          </p:cNvGraphicFramePr>
          <p:nvPr>
            <p:extLst/>
          </p:nvPr>
        </p:nvGraphicFramePr>
        <p:xfrm>
          <a:off x="2802951" y="3424993"/>
          <a:ext cx="4267200" cy="2449700"/>
        </p:xfrm>
        <a:graphic>
          <a:graphicData uri="http://schemas.openxmlformats.org/drawingml/2006/table">
            <a:tbl>
              <a:tblPr firstRow="1" bandRow="1">
                <a:tableStyleId>{5940675A-B579-460E-94D1-54222C63F5DA}</a:tableStyleId>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gridCol w="533400">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gridCol w="533400">
                  <a:extLst>
                    <a:ext uri="{9D8B030D-6E8A-4147-A177-3AD203B41FA5}">
                      <a16:colId xmlns:a16="http://schemas.microsoft.com/office/drawing/2014/main" val="20007"/>
                    </a:ext>
                  </a:extLst>
                </a:gridCol>
              </a:tblGrid>
              <a:tr h="489940">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0"/>
                  </a:ext>
                </a:extLst>
              </a:tr>
              <a:tr h="48994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1"/>
                  </a:ext>
                </a:extLst>
              </a:tr>
              <a:tr h="48994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10002"/>
                  </a:ext>
                </a:extLst>
              </a:tr>
              <a:tr h="48994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3"/>
                  </a:ext>
                </a:extLst>
              </a:tr>
              <a:tr h="48994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0004"/>
                  </a:ext>
                </a:extLst>
              </a:tr>
            </a:tbl>
          </a:graphicData>
        </a:graphic>
      </p:graphicFrame>
      <p:sp>
        <p:nvSpPr>
          <p:cNvPr id="20" name="文本框 19"/>
          <p:cNvSpPr txBox="1"/>
          <p:nvPr/>
        </p:nvSpPr>
        <p:spPr>
          <a:xfrm>
            <a:off x="1657993" y="3539461"/>
            <a:ext cx="1503276" cy="338554"/>
          </a:xfrm>
          <a:prstGeom prst="rect">
            <a:avLst/>
          </a:prstGeom>
          <a:noFill/>
        </p:spPr>
        <p:txBody>
          <a:bodyPr wrap="square" rtlCol="0">
            <a:spAutoFit/>
          </a:bodyPr>
          <a:lstStyle/>
          <a:p>
            <a:r>
              <a:rPr lang="en-US" sz="1600" b="1" dirty="0"/>
              <a:t>Ronald Paul</a:t>
            </a:r>
          </a:p>
        </p:txBody>
      </p:sp>
      <p:sp>
        <p:nvSpPr>
          <p:cNvPr id="22" name="文本框 21"/>
          <p:cNvSpPr txBox="1"/>
          <p:nvPr/>
        </p:nvSpPr>
        <p:spPr>
          <a:xfrm>
            <a:off x="2733623" y="3051820"/>
            <a:ext cx="719516" cy="338554"/>
          </a:xfrm>
          <a:prstGeom prst="rect">
            <a:avLst/>
          </a:prstGeom>
          <a:noFill/>
        </p:spPr>
        <p:txBody>
          <a:bodyPr wrap="square" rtlCol="0">
            <a:spAutoFit/>
          </a:bodyPr>
          <a:lstStyle/>
          <a:p>
            <a:r>
              <a:rPr lang="en-US" sz="1600" b="1" dirty="0"/>
              <a:t>Bill 1</a:t>
            </a:r>
          </a:p>
        </p:txBody>
      </p:sp>
      <p:sp>
        <p:nvSpPr>
          <p:cNvPr id="23" name="文本框 22"/>
          <p:cNvSpPr txBox="1"/>
          <p:nvPr/>
        </p:nvSpPr>
        <p:spPr>
          <a:xfrm>
            <a:off x="3276032" y="3052293"/>
            <a:ext cx="719516" cy="338554"/>
          </a:xfrm>
          <a:prstGeom prst="rect">
            <a:avLst/>
          </a:prstGeom>
          <a:noFill/>
        </p:spPr>
        <p:txBody>
          <a:bodyPr wrap="square" rtlCol="0">
            <a:spAutoFit/>
          </a:bodyPr>
          <a:lstStyle/>
          <a:p>
            <a:r>
              <a:rPr lang="en-US" sz="1600" b="1" dirty="0"/>
              <a:t>Bill 2</a:t>
            </a:r>
          </a:p>
        </p:txBody>
      </p:sp>
      <p:sp>
        <p:nvSpPr>
          <p:cNvPr id="24" name="文本框 23"/>
          <p:cNvSpPr txBox="1"/>
          <p:nvPr/>
        </p:nvSpPr>
        <p:spPr>
          <a:xfrm rot="5400000">
            <a:off x="1305343" y="5317456"/>
            <a:ext cx="2171398" cy="338554"/>
          </a:xfrm>
          <a:prstGeom prst="rect">
            <a:avLst/>
          </a:prstGeom>
          <a:noFill/>
        </p:spPr>
        <p:txBody>
          <a:bodyPr wrap="square" rtlCol="0">
            <a:spAutoFit/>
          </a:bodyPr>
          <a:lstStyle/>
          <a:p>
            <a:r>
              <a:rPr lang="en-US" sz="1600" b="1" dirty="0"/>
              <a:t>……</a:t>
            </a:r>
          </a:p>
        </p:txBody>
      </p:sp>
      <p:pic>
        <p:nvPicPr>
          <p:cNvPr id="38" name="Picture 4" descr="http://www.iconpng.com/png/office2/succe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4458" y="3495305"/>
            <a:ext cx="418902" cy="41890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www.iconpng.com/png/office2/succe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354" y="3495675"/>
            <a:ext cx="418902" cy="41890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http://www.iconpng.com/png/office2/succe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03956" y="3520081"/>
            <a:ext cx="418902" cy="41890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http://www.iconpng.com/png/office2/succe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7602" y="3515994"/>
            <a:ext cx="418902" cy="41890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http://www.iconpng.com/png/office2/succe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4421" y="4003861"/>
            <a:ext cx="418902" cy="41890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http://www.iconpng.com/png/office2/succe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81096" y="3997087"/>
            <a:ext cx="418902" cy="41890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http://www.iconpng.com/png/office2/succe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0354" y="3982132"/>
            <a:ext cx="418902" cy="41890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http://www.iconpng.com/png/office2/succe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0023" y="3957245"/>
            <a:ext cx="418902" cy="41890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http://www.iconpng.com/png/office2/succe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3719" y="3938258"/>
            <a:ext cx="418902" cy="41890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w.iconpng.com/png/coquette/dele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7401" y="4003861"/>
            <a:ext cx="335297" cy="33529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www.iconpng.com/png/coquette/dele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1468" y="3546569"/>
            <a:ext cx="335297" cy="33529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tp://www.iconpng.com/png/coquette/dele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8346" y="4021863"/>
            <a:ext cx="335297" cy="33529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www.iconpng.com/png/coquette/dele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4418" y="3557797"/>
            <a:ext cx="335297" cy="33529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http://www.iconpng.com/png/office2/succes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0209" y="3499287"/>
            <a:ext cx="418902" cy="418902"/>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1412840" y="4044035"/>
            <a:ext cx="1503276" cy="338554"/>
          </a:xfrm>
          <a:prstGeom prst="rect">
            <a:avLst/>
          </a:prstGeom>
          <a:noFill/>
        </p:spPr>
        <p:txBody>
          <a:bodyPr wrap="square" rtlCol="0">
            <a:spAutoFit/>
          </a:bodyPr>
          <a:lstStyle/>
          <a:p>
            <a:r>
              <a:rPr lang="en-US" sz="1600" b="1" dirty="0"/>
              <a:t>Barack Obama</a:t>
            </a:r>
          </a:p>
        </p:txBody>
      </p:sp>
      <p:sp>
        <p:nvSpPr>
          <p:cNvPr id="18" name="灯片编号占位符 17"/>
          <p:cNvSpPr>
            <a:spLocks noGrp="1"/>
          </p:cNvSpPr>
          <p:nvPr>
            <p:ph type="sldNum" sz="quarter" idx="12"/>
          </p:nvPr>
        </p:nvSpPr>
        <p:spPr/>
        <p:txBody>
          <a:bodyPr/>
          <a:lstStyle/>
          <a:p>
            <a:fld id="{C92890E7-3E09-4C8F-8FB5-7796A1CB462C}" type="slidenum">
              <a:rPr lang="en-US" smtClean="0"/>
              <a:t>9</a:t>
            </a:fld>
            <a:endParaRPr lang="en-US"/>
          </a:p>
        </p:txBody>
      </p:sp>
      <p:sp>
        <p:nvSpPr>
          <p:cNvPr id="59" name="文本框 23"/>
          <p:cNvSpPr txBox="1"/>
          <p:nvPr/>
        </p:nvSpPr>
        <p:spPr>
          <a:xfrm>
            <a:off x="3906204" y="3011674"/>
            <a:ext cx="2171398" cy="338554"/>
          </a:xfrm>
          <a:prstGeom prst="rect">
            <a:avLst/>
          </a:prstGeom>
          <a:noFill/>
        </p:spPr>
        <p:txBody>
          <a:bodyPr wrap="square" rtlCol="0">
            <a:spAutoFit/>
          </a:bodyPr>
          <a:lstStyle/>
          <a:p>
            <a:r>
              <a:rPr lang="en-US" sz="1600" b="1" dirty="0"/>
              <a:t>……</a:t>
            </a:r>
          </a:p>
        </p:txBody>
      </p:sp>
    </p:spTree>
    <p:custDataLst>
      <p:tags r:id="rId1"/>
    </p:custDataLst>
    <p:extLst>
      <p:ext uri="{BB962C8B-B14F-4D97-AF65-F5344CB8AC3E}">
        <p14:creationId xmlns:p14="http://schemas.microsoft.com/office/powerpoint/2010/main" val="2478938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10"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par>
                                <p:cTn id="55" presetID="10"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P spid="21" grpId="0"/>
      <p:bldP spid="18" grpId="0"/>
      <p:bldP spid="59" grpId="0"/>
    </p:bldLst>
  </p:timing>
  <p:extLst mod="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Legislative Voting Network</a:t>
            </a:r>
            <a:endParaRPr 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2" y="1752600"/>
            <a:ext cx="7076077" cy="3733800"/>
          </a:xfrm>
        </p:spPr>
      </p:pic>
      <p:sp>
        <p:nvSpPr>
          <p:cNvPr id="3" name="灯片编号占位符 2"/>
          <p:cNvSpPr>
            <a:spLocks noGrp="1"/>
          </p:cNvSpPr>
          <p:nvPr>
            <p:ph type="sldNum" sz="quarter" idx="12"/>
          </p:nvPr>
        </p:nvSpPr>
        <p:spPr/>
        <p:txBody>
          <a:bodyPr/>
          <a:lstStyle/>
          <a:p>
            <a:fld id="{C92890E7-3E09-4C8F-8FB5-7796A1CB462C}" type="slidenum">
              <a:rPr lang="en-US" smtClean="0"/>
              <a:t>10</a:t>
            </a:fld>
            <a:endParaRPr lang="en-US"/>
          </a:p>
        </p:txBody>
      </p:sp>
    </p:spTree>
    <p:extLst>
      <p:ext uri="{BB962C8B-B14F-4D97-AF65-F5344CB8AC3E}">
        <p14:creationId xmlns:p14="http://schemas.microsoft.com/office/powerpoint/2010/main" val="1933799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Problem Definition</a:t>
            </a:r>
            <a:endParaRPr 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2" y="3104617"/>
            <a:ext cx="3645081" cy="1923383"/>
          </a:xfrm>
        </p:spPr>
      </p:pic>
      <p:sp>
        <p:nvSpPr>
          <p:cNvPr id="5" name="文本框 4"/>
          <p:cNvSpPr txBox="1"/>
          <p:nvPr/>
        </p:nvSpPr>
        <p:spPr>
          <a:xfrm>
            <a:off x="609602" y="2135656"/>
            <a:ext cx="2268415" cy="692497"/>
          </a:xfrm>
          <a:prstGeom prst="rect">
            <a:avLst/>
          </a:prstGeom>
          <a:noFill/>
        </p:spPr>
        <p:txBody>
          <a:bodyPr wrap="square" rtlCol="0">
            <a:spAutoFit/>
          </a:bodyPr>
          <a:lstStyle/>
          <a:p>
            <a:pPr algn="ctr"/>
            <a:r>
              <a:rPr lang="en-US" sz="2100" dirty="0"/>
              <a:t>Input: </a:t>
            </a:r>
          </a:p>
          <a:p>
            <a:r>
              <a:rPr lang="en-US" dirty="0"/>
              <a:t>Legislative Network</a:t>
            </a:r>
          </a:p>
        </p:txBody>
      </p:sp>
      <p:sp>
        <p:nvSpPr>
          <p:cNvPr id="6" name="右箭头 5"/>
          <p:cNvSpPr/>
          <p:nvPr/>
        </p:nvSpPr>
        <p:spPr>
          <a:xfrm>
            <a:off x="3200402" y="2480777"/>
            <a:ext cx="407963" cy="273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文本框 6"/>
              <p:cNvSpPr txBox="1"/>
              <p:nvPr/>
            </p:nvSpPr>
            <p:spPr>
              <a:xfrm>
                <a:off x="4724400" y="1996027"/>
                <a:ext cx="3576116" cy="969496"/>
              </a:xfrm>
              <a:prstGeom prst="rect">
                <a:avLst/>
              </a:prstGeom>
              <a:noFill/>
            </p:spPr>
            <p:txBody>
              <a:bodyPr wrap="square" rtlCol="0">
                <a:spAutoFit/>
              </a:bodyPr>
              <a:lstStyle/>
              <a:p>
                <a:r>
                  <a:rPr lang="en-US" sz="2100" dirty="0"/>
                  <a:t>Output:</a:t>
                </a:r>
              </a:p>
              <a:p>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𝒙</m:t>
                        </m:r>
                      </m:e>
                      <m:sub>
                        <m:r>
                          <a:rPr lang="en-US" i="1">
                            <a:latin typeface="Cambria Math" panose="02040503050406030204" pitchFamily="18" charset="0"/>
                          </a:rPr>
                          <m:t>𝑢</m:t>
                        </m:r>
                      </m:sub>
                    </m:sSub>
                  </m:oMath>
                </a14:m>
                <a:r>
                  <a:rPr lang="en-US" dirty="0"/>
                  <a:t>: Ideal Points for Politician </a:t>
                </a:r>
                <a14:m>
                  <m:oMath xmlns:m="http://schemas.openxmlformats.org/officeDocument/2006/math">
                    <m:r>
                      <a:rPr lang="en-US" i="1" dirty="0">
                        <a:latin typeface="Cambria Math" panose="02040503050406030204" pitchFamily="18" charset="0"/>
                      </a:rPr>
                      <m:t>𝑢</m:t>
                    </m:r>
                  </m:oMath>
                </a14:m>
                <a:endParaRPr lang="en-US" dirty="0"/>
              </a:p>
              <a:p>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𝒂</m:t>
                        </m:r>
                      </m:e>
                      <m:sub>
                        <m:r>
                          <a:rPr lang="en-US" i="1">
                            <a:latin typeface="Cambria Math" panose="02040503050406030204" pitchFamily="18" charset="0"/>
                          </a:rPr>
                          <m:t>𝑑</m:t>
                        </m:r>
                      </m:sub>
                    </m:sSub>
                  </m:oMath>
                </a14:m>
                <a:r>
                  <a:rPr lang="en-US" dirty="0"/>
                  <a:t>: Ideal Points for Bill </a:t>
                </a:r>
                <a14:m>
                  <m:oMath xmlns:m="http://schemas.openxmlformats.org/officeDocument/2006/math">
                    <m:r>
                      <a:rPr lang="en-US" i="1" dirty="0">
                        <a:latin typeface="Cambria Math" panose="02040503050406030204" pitchFamily="18" charset="0"/>
                      </a:rPr>
                      <m:t>𝑑</m:t>
                    </m:r>
                  </m:oMath>
                </a14:m>
                <a:endParaRPr 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724400" y="1996027"/>
                <a:ext cx="3576116" cy="969496"/>
              </a:xfrm>
              <a:prstGeom prst="rect">
                <a:avLst/>
              </a:prstGeom>
              <a:blipFill rotWithShape="0">
                <a:blip r:embed="rId4"/>
                <a:stretch>
                  <a:fillRect l="-2044" t="-3774" b="-9434"/>
                </a:stretch>
              </a:blipFill>
            </p:spPr>
            <p:txBody>
              <a:bodyPr/>
              <a:lstStyle/>
              <a:p>
                <a:r>
                  <a:rPr lang="en-US">
                    <a:noFill/>
                  </a:rPr>
                  <a:t> </a:t>
                </a:r>
              </a:p>
            </p:txBody>
          </p:sp>
        </mc:Fallback>
      </mc:AlternateContent>
      <p:sp>
        <p:nvSpPr>
          <p:cNvPr id="3" name="灯片编号占位符 2"/>
          <p:cNvSpPr>
            <a:spLocks noGrp="1"/>
          </p:cNvSpPr>
          <p:nvPr>
            <p:ph type="sldNum" sz="quarter" idx="12"/>
          </p:nvPr>
        </p:nvSpPr>
        <p:spPr/>
        <p:txBody>
          <a:bodyPr/>
          <a:lstStyle/>
          <a:p>
            <a:fld id="{C92890E7-3E09-4C8F-8FB5-7796A1CB462C}" type="slidenum">
              <a:rPr lang="en-US" smtClean="0"/>
              <a:t>11</a:t>
            </a:fld>
            <a:endParaRPr lang="en-US"/>
          </a:p>
        </p:txBody>
      </p:sp>
      <p:sp>
        <p:nvSpPr>
          <p:cNvPr id="9" name="矩形 8"/>
          <p:cNvSpPr/>
          <p:nvPr/>
        </p:nvSpPr>
        <p:spPr>
          <a:xfrm>
            <a:off x="3507354" y="3368387"/>
            <a:ext cx="400409" cy="6223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图片 7"/>
          <p:cNvPicPr>
            <a:picLocks noChangeAspect="1"/>
          </p:cNvPicPr>
          <p:nvPr/>
        </p:nvPicPr>
        <p:blipFill>
          <a:blip r:embed="rId5"/>
          <a:stretch>
            <a:fillRect/>
          </a:stretch>
        </p:blipFill>
        <p:spPr>
          <a:xfrm>
            <a:off x="3124200" y="3266198"/>
            <a:ext cx="6019800" cy="1886341"/>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5966744" y="5027998"/>
                <a:ext cx="1803764" cy="300082"/>
              </a:xfrm>
              <a:prstGeom prst="rect">
                <a:avLst/>
              </a:prstGeom>
            </p:spPr>
            <p:txBody>
              <a:bodyPr wrap="none">
                <a:spAutoFit/>
              </a:bodyPr>
              <a:lstStyle/>
              <a:p>
                <a14:m>
                  <m:oMath xmlns:m="http://schemas.openxmlformats.org/officeDocument/2006/math">
                    <m:sSub>
                      <m:sSubPr>
                        <m:ctrlPr>
                          <a:rPr lang="en-US" sz="1350" i="1">
                            <a:latin typeface="Cambria Math" panose="02040503050406030204" pitchFamily="18" charset="0"/>
                          </a:rPr>
                        </m:ctrlPr>
                      </m:sSubPr>
                      <m:e>
                        <m:r>
                          <a:rPr lang="en-US" sz="1350" b="1" i="1">
                            <a:latin typeface="Cambria Math" panose="02040503050406030204" pitchFamily="18" charset="0"/>
                          </a:rPr>
                          <m:t>𝒙</m:t>
                        </m:r>
                      </m:e>
                      <m:sub>
                        <m:r>
                          <a:rPr lang="en-US" sz="1350" i="1">
                            <a:latin typeface="Cambria Math" panose="02040503050406030204" pitchFamily="18" charset="0"/>
                          </a:rPr>
                          <m:t>𝑢</m:t>
                        </m:r>
                      </m:sub>
                    </m:sSub>
                  </m:oMath>
                </a14:m>
                <a:r>
                  <a:rPr lang="en-US" sz="1350" dirty="0"/>
                  <a:t>’s on different topics</a:t>
                </a:r>
              </a:p>
            </p:txBody>
          </p:sp>
        </mc:Choice>
        <mc:Fallback xmlns="">
          <p:sp>
            <p:nvSpPr>
              <p:cNvPr id="10" name="矩形 9"/>
              <p:cNvSpPr>
                <a:spLocks noRot="1" noChangeAspect="1" noMove="1" noResize="1" noEditPoints="1" noAdjustHandles="1" noChangeArrowheads="1" noChangeShapeType="1" noTextEdit="1"/>
              </p:cNvSpPr>
              <p:nvPr/>
            </p:nvSpPr>
            <p:spPr>
              <a:xfrm>
                <a:off x="5966744" y="5027998"/>
                <a:ext cx="1803764" cy="300082"/>
              </a:xfrm>
              <a:prstGeom prst="rect">
                <a:avLst/>
              </a:prstGeom>
              <a:blipFill rotWithShape="0">
                <a:blip r:embed="rId6"/>
                <a:stretch>
                  <a:fillRect t="-4082" b="-20408"/>
                </a:stretch>
              </a:blipFill>
            </p:spPr>
            <p:txBody>
              <a:bodyPr/>
              <a:lstStyle/>
              <a:p>
                <a:r>
                  <a:rPr lang="en-US">
                    <a:noFill/>
                  </a:rPr>
                  <a:t> </a:t>
                </a:r>
              </a:p>
            </p:txBody>
          </p:sp>
        </mc:Fallback>
      </mc:AlternateContent>
    </p:spTree>
    <p:extLst>
      <p:ext uri="{BB962C8B-B14F-4D97-AF65-F5344CB8AC3E}">
        <p14:creationId xmlns:p14="http://schemas.microsoft.com/office/powerpoint/2010/main" val="824706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Existing Work</a:t>
            </a:r>
            <a:endParaRPr lang="en-US" dirty="0"/>
          </a:p>
        </p:txBody>
      </p:sp>
      <p:sp>
        <p:nvSpPr>
          <p:cNvPr id="3" name="内容占位符 2"/>
          <p:cNvSpPr>
            <a:spLocks noGrp="1"/>
          </p:cNvSpPr>
          <p:nvPr>
            <p:ph idx="1"/>
          </p:nvPr>
        </p:nvSpPr>
        <p:spPr/>
        <p:txBody>
          <a:bodyPr/>
          <a:lstStyle/>
          <a:p>
            <a:r>
              <a:rPr lang="en-US" dirty="0" smtClean="0"/>
              <a:t>1-dimensional ideal point model (Poole and Rosenthal, 1985; </a:t>
            </a:r>
            <a:r>
              <a:rPr lang="en-US" dirty="0" err="1" smtClean="0"/>
              <a:t>Gerrish</a:t>
            </a:r>
            <a:r>
              <a:rPr lang="en-US" dirty="0" smtClean="0"/>
              <a:t> and </a:t>
            </a:r>
            <a:r>
              <a:rPr lang="en-US" dirty="0" err="1" smtClean="0"/>
              <a:t>Blei</a:t>
            </a:r>
            <a:r>
              <a:rPr lang="en-US" dirty="0" smtClean="0"/>
              <a:t>, 2011)</a:t>
            </a:r>
            <a:r>
              <a:rPr lang="en-US" dirty="0"/>
              <a:t> </a:t>
            </a:r>
            <a:endParaRPr lang="en-US" dirty="0" smtClean="0"/>
          </a:p>
          <a:p>
            <a:r>
              <a:rPr lang="en-US" dirty="0" smtClean="0"/>
              <a:t>High-dimensional </a:t>
            </a:r>
            <a:r>
              <a:rPr lang="en-US" dirty="0"/>
              <a:t>ideal point </a:t>
            </a:r>
            <a:r>
              <a:rPr lang="en-US" dirty="0" smtClean="0"/>
              <a:t>model (Poole and Rosenthal, 1997)</a:t>
            </a:r>
          </a:p>
          <a:p>
            <a:r>
              <a:rPr lang="en-US" dirty="0" smtClean="0"/>
              <a:t>Issue-adjusted ideal point model (</a:t>
            </a:r>
            <a:r>
              <a:rPr lang="en-US" dirty="0" err="1" smtClean="0"/>
              <a:t>Gerrish</a:t>
            </a:r>
            <a:r>
              <a:rPr lang="en-US" dirty="0" smtClean="0"/>
              <a:t> and </a:t>
            </a:r>
            <a:r>
              <a:rPr lang="en-US" dirty="0" err="1" smtClean="0"/>
              <a:t>Blei</a:t>
            </a:r>
            <a:r>
              <a:rPr lang="en-US" dirty="0" smtClean="0"/>
              <a:t>, 2012)</a:t>
            </a:r>
          </a:p>
        </p:txBody>
      </p:sp>
      <p:sp>
        <p:nvSpPr>
          <p:cNvPr id="4" name="灯片编号占位符 3"/>
          <p:cNvSpPr>
            <a:spLocks noGrp="1"/>
          </p:cNvSpPr>
          <p:nvPr>
            <p:ph type="sldNum" sz="quarter" idx="12"/>
          </p:nvPr>
        </p:nvSpPr>
        <p:spPr/>
        <p:txBody>
          <a:bodyPr/>
          <a:lstStyle/>
          <a:p>
            <a:fld id="{C92890E7-3E09-4C8F-8FB5-7796A1CB462C}" type="slidenum">
              <a:rPr lang="en-US" smtClean="0"/>
              <a:pPr/>
              <a:t>12</a:t>
            </a:fld>
            <a:endParaRPr lang="en-US" dirty="0"/>
          </a:p>
        </p:txBody>
      </p:sp>
    </p:spTree>
    <p:extLst>
      <p:ext uri="{BB962C8B-B14F-4D97-AF65-F5344CB8AC3E}">
        <p14:creationId xmlns:p14="http://schemas.microsoft.com/office/powerpoint/2010/main" val="3045337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Motivation</a:t>
            </a:r>
            <a:endParaRPr lang="en-US" dirty="0"/>
          </a:p>
        </p:txBody>
      </p:sp>
      <p:sp>
        <p:nvSpPr>
          <p:cNvPr id="4" name="灯片编号占位符 3"/>
          <p:cNvSpPr>
            <a:spLocks noGrp="1"/>
          </p:cNvSpPr>
          <p:nvPr>
            <p:ph type="sldNum" sz="quarter" idx="12"/>
          </p:nvPr>
        </p:nvSpPr>
        <p:spPr/>
        <p:txBody>
          <a:bodyPr/>
          <a:lstStyle/>
          <a:p>
            <a:fld id="{C92890E7-3E09-4C8F-8FB5-7796A1CB462C}" type="slidenum">
              <a:rPr lang="en-US" smtClean="0"/>
              <a:t>13</a:t>
            </a:fld>
            <a:endParaRPr lang="en-US" dirty="0"/>
          </a:p>
        </p:txBody>
      </p:sp>
      <p:grpSp>
        <p:nvGrpSpPr>
          <p:cNvPr id="21" name="组合 20"/>
          <p:cNvGrpSpPr/>
          <p:nvPr/>
        </p:nvGrpSpPr>
        <p:grpSpPr>
          <a:xfrm>
            <a:off x="625917" y="1404103"/>
            <a:ext cx="8147962" cy="1255049"/>
            <a:chOff x="838199" y="1462177"/>
            <a:chExt cx="10863949" cy="1673399"/>
          </a:xfrm>
        </p:grpSpPr>
        <p:cxnSp>
          <p:nvCxnSpPr>
            <p:cNvPr id="11" name="直接连接符 10"/>
            <p:cNvCxnSpPr/>
            <p:nvPr/>
          </p:nvCxnSpPr>
          <p:spPr>
            <a:xfrm>
              <a:off x="4702629" y="2107668"/>
              <a:ext cx="3468914" cy="0"/>
            </a:xfrm>
            <a:prstGeom prst="line">
              <a:avLst/>
            </a:prstGeom>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3907972" y="1904469"/>
              <a:ext cx="4702628" cy="1231107"/>
            </a:xfrm>
            <a:prstGeom prst="rect">
              <a:avLst/>
            </a:prstGeom>
            <a:noFill/>
          </p:spPr>
          <p:txBody>
            <a:bodyPr wrap="square" rtlCol="0">
              <a:spAutoFit/>
            </a:bodyPr>
            <a:lstStyle/>
            <a:p>
              <a:r>
                <a:rPr lang="en-US" sz="1350" dirty="0"/>
                <a:t>Topic 1</a:t>
              </a:r>
              <a:endParaRPr lang="en-US" sz="1350" strike="sngStrike" dirty="0"/>
            </a:p>
            <a:p>
              <a:r>
                <a:rPr lang="en-US" sz="1350" dirty="0"/>
                <a:t>Topic 2</a:t>
              </a:r>
            </a:p>
            <a:p>
              <a:r>
                <a:rPr lang="en-US" sz="1350" dirty="0"/>
                <a:t>Topic 3</a:t>
              </a:r>
            </a:p>
            <a:p>
              <a:r>
                <a:rPr lang="en-US" sz="1350" dirty="0"/>
                <a:t>Topic 4</a:t>
              </a:r>
              <a:endParaRPr lang="en-US" sz="1350" strike="sngStrike" dirty="0"/>
            </a:p>
          </p:txBody>
        </p:sp>
        <p:cxnSp>
          <p:nvCxnSpPr>
            <p:cNvPr id="8" name="直接连接符 7"/>
            <p:cNvCxnSpPr/>
            <p:nvPr/>
          </p:nvCxnSpPr>
          <p:spPr>
            <a:xfrm>
              <a:off x="6248401" y="1904468"/>
              <a:ext cx="0" cy="1200329"/>
            </a:xfrm>
            <a:prstGeom prst="line">
              <a:avLst/>
            </a:prstGeom>
            <a:ln>
              <a:gradFill>
                <a:gsLst>
                  <a:gs pos="0">
                    <a:srgbClr val="FF0000"/>
                  </a:gs>
                  <a:gs pos="74000">
                    <a:schemeClr val="accent1">
                      <a:lumMod val="45000"/>
                      <a:lumOff val="55000"/>
                    </a:schemeClr>
                  </a:gs>
                  <a:gs pos="83000">
                    <a:schemeClr val="accent1">
                      <a:lumMod val="45000"/>
                      <a:lumOff val="55000"/>
                    </a:schemeClr>
                  </a:gs>
                  <a:gs pos="100000">
                    <a:schemeClr val="accent1">
                      <a:lumMod val="75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4847765" y="206412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2" name="直接连接符 11"/>
            <p:cNvCxnSpPr/>
            <p:nvPr/>
          </p:nvCxnSpPr>
          <p:spPr>
            <a:xfrm>
              <a:off x="4702629" y="2368925"/>
              <a:ext cx="3468914" cy="0"/>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a:off x="4702629" y="2659211"/>
              <a:ext cx="3468914" cy="0"/>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4702629" y="2905954"/>
              <a:ext cx="3468914" cy="0"/>
            </a:xfrm>
            <a:prstGeom prst="line">
              <a:avLst/>
            </a:prstGeom>
          </p:spPr>
          <p:style>
            <a:lnRef idx="1">
              <a:schemeClr val="dk1"/>
            </a:lnRef>
            <a:fillRef idx="0">
              <a:schemeClr val="dk1"/>
            </a:fillRef>
            <a:effectRef idx="0">
              <a:schemeClr val="dk1"/>
            </a:effectRef>
            <a:fontRef idx="minor">
              <a:schemeClr val="tx1"/>
            </a:fontRef>
          </p:style>
        </p:cxnSp>
        <p:sp>
          <p:nvSpPr>
            <p:cNvPr id="15" name="椭圆 14"/>
            <p:cNvSpPr/>
            <p:nvPr/>
          </p:nvSpPr>
          <p:spPr>
            <a:xfrm>
              <a:off x="5072735" y="2332638"/>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椭圆 15"/>
            <p:cNvSpPr/>
            <p:nvPr/>
          </p:nvSpPr>
          <p:spPr>
            <a:xfrm>
              <a:off x="4942108" y="2608411"/>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椭圆 16"/>
            <p:cNvSpPr/>
            <p:nvPr/>
          </p:nvSpPr>
          <p:spPr>
            <a:xfrm>
              <a:off x="6843479" y="2855156"/>
              <a:ext cx="91440" cy="914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矩形 19"/>
            <p:cNvSpPr/>
            <p:nvPr/>
          </p:nvSpPr>
          <p:spPr>
            <a:xfrm>
              <a:off x="838199" y="1462177"/>
              <a:ext cx="10863949" cy="533480"/>
            </a:xfrm>
            <a:prstGeom prst="rect">
              <a:avLst/>
            </a:prstGeom>
          </p:spPr>
          <p:txBody>
            <a:bodyPr wrap="square">
              <a:spAutoFit/>
            </a:bodyPr>
            <a:lstStyle/>
            <a:p>
              <a:pPr marL="342900" indent="-342900">
                <a:buFont typeface="Arial" panose="020B0604020202020204" pitchFamily="34" charset="0"/>
                <a:buChar char="•"/>
              </a:pPr>
              <a:r>
                <a:rPr lang="en-US" sz="2000" dirty="0"/>
                <a:t>Voters have different positions on different topics.</a:t>
              </a:r>
            </a:p>
          </p:txBody>
        </p:sp>
      </p:grpSp>
      <p:grpSp>
        <p:nvGrpSpPr>
          <p:cNvPr id="34" name="组合 33"/>
          <p:cNvGrpSpPr/>
          <p:nvPr/>
        </p:nvGrpSpPr>
        <p:grpSpPr>
          <a:xfrm>
            <a:off x="609590" y="3021952"/>
            <a:ext cx="8147961" cy="1336688"/>
            <a:chOff x="814605" y="3279573"/>
            <a:chExt cx="10863948" cy="1782251"/>
          </a:xfrm>
        </p:grpSpPr>
        <p:sp>
          <p:nvSpPr>
            <p:cNvPr id="24" name="矩形 23"/>
            <p:cNvSpPr/>
            <p:nvPr/>
          </p:nvSpPr>
          <p:spPr>
            <a:xfrm>
              <a:off x="6660243" y="4168769"/>
              <a:ext cx="1256203" cy="34935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28" name="矩形 27"/>
            <p:cNvSpPr/>
            <p:nvPr/>
          </p:nvSpPr>
          <p:spPr>
            <a:xfrm>
              <a:off x="6660243" y="4343445"/>
              <a:ext cx="1256203" cy="8068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350"/>
            </a:p>
          </p:txBody>
        </p:sp>
        <p:sp>
          <p:nvSpPr>
            <p:cNvPr id="18" name="矩形 17"/>
            <p:cNvSpPr/>
            <p:nvPr/>
          </p:nvSpPr>
          <p:spPr>
            <a:xfrm>
              <a:off x="814605" y="3279573"/>
              <a:ext cx="10863948" cy="943848"/>
            </a:xfrm>
            <a:prstGeom prst="rect">
              <a:avLst/>
            </a:prstGeom>
          </p:spPr>
          <p:txBody>
            <a:bodyPr wrap="square">
              <a:spAutoFit/>
            </a:bodyPr>
            <a:lstStyle/>
            <a:p>
              <a:pPr marL="342900" indent="-342900">
                <a:buFont typeface="Arial" panose="020B0604020202020204" pitchFamily="34" charset="0"/>
                <a:buChar char="•"/>
              </a:pPr>
              <a:r>
                <a:rPr lang="en-US" sz="2000" dirty="0"/>
                <a:t>Traditional matrix factorization method cannot give the meanings for each dimension.</a:t>
              </a:r>
            </a:p>
          </p:txBody>
        </p:sp>
        <mc:AlternateContent xmlns:mc="http://schemas.openxmlformats.org/markup-compatibility/2006" xmlns:a14="http://schemas.microsoft.com/office/drawing/2010/main">
          <mc:Choice Requires="a14">
            <p:sp>
              <p:nvSpPr>
                <p:cNvPr id="22" name="矩形 21"/>
                <p:cNvSpPr/>
                <p:nvPr/>
              </p:nvSpPr>
              <p:spPr>
                <a:xfrm>
                  <a:off x="4217131" y="4001293"/>
                  <a:ext cx="1256203" cy="7720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350" i="1" dirty="0">
                            <a:solidFill>
                              <a:schemeClr val="tx1"/>
                            </a:solidFill>
                            <a:latin typeface="Cambria Math" panose="02040503050406030204" pitchFamily="18" charset="0"/>
                          </a:rPr>
                          <m:t>𝑀</m:t>
                        </m:r>
                      </m:oMath>
                    </m:oMathPara>
                  </a14:m>
                  <a:endParaRPr lang="en-US" sz="1350"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4217131" y="4001293"/>
                  <a:ext cx="1256203" cy="772085"/>
                </a:xfrm>
                <a:prstGeom prst="rect">
                  <a:avLst/>
                </a:prstGeom>
                <a:blipFill rotWithShape="0">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865225" y="4001293"/>
                  <a:ext cx="403127" cy="77208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350" i="1" dirty="0">
                            <a:solidFill>
                              <a:schemeClr val="tx1"/>
                            </a:solidFill>
                            <a:latin typeface="Cambria Math" panose="02040503050406030204" pitchFamily="18" charset="0"/>
                          </a:rPr>
                          <m:t>𝑈</m:t>
                        </m:r>
                      </m:oMath>
                    </m:oMathPara>
                  </a14:m>
                  <a:endParaRPr lang="en-US" sz="1350" dirty="0">
                    <a:solidFill>
                      <a:schemeClr val="tx1"/>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5865225" y="4001293"/>
                  <a:ext cx="403127" cy="772085"/>
                </a:xfrm>
                <a:prstGeom prst="rect">
                  <a:avLst/>
                </a:prstGeom>
                <a:blipFill rotWithShape="0">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5414552" y="4239468"/>
                  <a:ext cx="509455" cy="4001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m:t>
                        </m:r>
                      </m:oMath>
                    </m:oMathPara>
                  </a14:m>
                  <a:endParaRPr lang="en-US" sz="135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5414552" y="4239468"/>
                  <a:ext cx="509455" cy="400109"/>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6209571" y="4191092"/>
                  <a:ext cx="509455" cy="4001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oMath>
                    </m:oMathPara>
                  </a14:m>
                  <a:endParaRPr lang="en-US" sz="1350" dirty="0"/>
                </a:p>
              </p:txBody>
            </p:sp>
          </mc:Choice>
          <mc:Fallback xmlns="">
            <p:sp>
              <p:nvSpPr>
                <p:cNvPr id="27" name="文本框 26"/>
                <p:cNvSpPr txBox="1">
                  <a:spLocks noRot="1" noChangeAspect="1" noMove="1" noResize="1" noEditPoints="1" noAdjustHandles="1" noChangeArrowheads="1" noChangeShapeType="1" noTextEdit="1"/>
                </p:cNvSpPr>
                <p:nvPr/>
              </p:nvSpPr>
              <p:spPr>
                <a:xfrm>
                  <a:off x="6209571" y="4191092"/>
                  <a:ext cx="509455" cy="400109"/>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6852915" y="4180293"/>
                  <a:ext cx="870857" cy="4001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𝑉</m:t>
                            </m:r>
                          </m:e>
                          <m:sup>
                            <m:r>
                              <a:rPr lang="en-US" sz="1350" i="1">
                                <a:latin typeface="Cambria Math" panose="02040503050406030204" pitchFamily="18" charset="0"/>
                              </a:rPr>
                              <m:t>𝑇</m:t>
                            </m:r>
                          </m:sup>
                        </m:sSup>
                      </m:oMath>
                    </m:oMathPara>
                  </a14:m>
                  <a:endParaRPr lang="en-US" sz="105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6852915" y="4180293"/>
                  <a:ext cx="870857" cy="400109"/>
                </a:xfrm>
                <a:prstGeom prst="rect">
                  <a:avLst/>
                </a:prstGeom>
                <a:blipFill rotWithShape="0">
                  <a:blip r:embed="rId7"/>
                  <a:stretch>
                    <a:fillRect/>
                  </a:stretch>
                </a:blipFill>
              </p:spPr>
              <p:txBody>
                <a:bodyPr/>
                <a:lstStyle/>
                <a:p>
                  <a:r>
                    <a:rPr lang="en-US">
                      <a:noFill/>
                    </a:rPr>
                    <a:t> </a:t>
                  </a:r>
                </a:p>
              </p:txBody>
            </p:sp>
          </mc:Fallback>
        </mc:AlternateContent>
        <p:cxnSp>
          <p:nvCxnSpPr>
            <p:cNvPr id="31" name="直接箭头连接符 30"/>
            <p:cNvCxnSpPr/>
            <p:nvPr/>
          </p:nvCxnSpPr>
          <p:spPr>
            <a:xfrm>
              <a:off x="7961083" y="4383789"/>
              <a:ext cx="458297" cy="174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p:cNvSpPr txBox="1"/>
                <p:nvPr/>
              </p:nvSpPr>
              <p:spPr>
                <a:xfrm>
                  <a:off x="8464017" y="4460792"/>
                  <a:ext cx="1797583" cy="405155"/>
                </a:xfrm>
                <a:prstGeom prst="rect">
                  <a:avLst/>
                </a:prstGeom>
                <a:noFill/>
              </p:spPr>
              <p:txBody>
                <a:bodyPr wrap="square" rtlCol="0">
                  <a:spAutoFit/>
                </a:bodyPr>
                <a:lstStyle/>
                <a:p>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𝑘</m:t>
                          </m:r>
                        </m:e>
                        <m:sup>
                          <m:r>
                            <a:rPr lang="en-US" sz="1350" i="1">
                              <a:latin typeface="Cambria Math" panose="02040503050406030204" pitchFamily="18" charset="0"/>
                            </a:rPr>
                            <m:t>𝑡h</m:t>
                          </m:r>
                        </m:sup>
                      </m:sSup>
                    </m:oMath>
                  </a14:m>
                  <a:r>
                    <a:rPr lang="en-US" sz="1350" dirty="0"/>
                    <a:t> latent factor</a:t>
                  </a:r>
                </a:p>
              </p:txBody>
            </p:sp>
          </mc:Choice>
          <mc:Fallback xmlns="">
            <p:sp>
              <p:nvSpPr>
                <p:cNvPr id="32" name="文本框 31"/>
                <p:cNvSpPr txBox="1">
                  <a:spLocks noRot="1" noChangeAspect="1" noMove="1" noResize="1" noEditPoints="1" noAdjustHandles="1" noChangeArrowheads="1" noChangeShapeType="1" noTextEdit="1"/>
                </p:cNvSpPr>
                <p:nvPr/>
              </p:nvSpPr>
              <p:spPr>
                <a:xfrm>
                  <a:off x="8464017" y="4460792"/>
                  <a:ext cx="1797583" cy="405155"/>
                </a:xfrm>
                <a:prstGeom prst="rect">
                  <a:avLst/>
                </a:prstGeom>
                <a:blipFill rotWithShape="0">
                  <a:blip r:embed="rId8"/>
                  <a:stretch>
                    <a:fillRect b="-20000"/>
                  </a:stretch>
                </a:blipFill>
              </p:spPr>
              <p:txBody>
                <a:bodyPr/>
                <a:lstStyle/>
                <a:p>
                  <a:r>
                    <a:rPr lang="en-US">
                      <a:noFill/>
                    </a:rPr>
                    <a:t> </a:t>
                  </a:r>
                </a:p>
              </p:txBody>
            </p:sp>
          </mc:Fallback>
        </mc:AlternateContent>
        <p:pic>
          <p:nvPicPr>
            <p:cNvPr id="33" name="图片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01254" y="4348623"/>
              <a:ext cx="713201" cy="713201"/>
            </a:xfrm>
            <a:prstGeom prst="rect">
              <a:avLst/>
            </a:prstGeom>
          </p:spPr>
        </p:pic>
      </p:grpSp>
      <p:grpSp>
        <p:nvGrpSpPr>
          <p:cNvPr id="46" name="组合 45"/>
          <p:cNvGrpSpPr/>
          <p:nvPr/>
        </p:nvGrpSpPr>
        <p:grpSpPr>
          <a:xfrm>
            <a:off x="627283" y="4287423"/>
            <a:ext cx="8147962" cy="2052300"/>
            <a:chOff x="836377" y="4573566"/>
            <a:chExt cx="10863949" cy="2736401"/>
          </a:xfrm>
        </p:grpSpPr>
        <p:sp>
          <p:nvSpPr>
            <p:cNvPr id="19" name="矩形 18"/>
            <p:cNvSpPr/>
            <p:nvPr/>
          </p:nvSpPr>
          <p:spPr>
            <a:xfrm>
              <a:off x="836377" y="4573566"/>
              <a:ext cx="10863949" cy="943848"/>
            </a:xfrm>
            <a:prstGeom prst="rect">
              <a:avLst/>
            </a:prstGeom>
          </p:spPr>
          <p:txBody>
            <a:bodyPr wrap="square">
              <a:spAutoFit/>
            </a:bodyPr>
            <a:lstStyle/>
            <a:p>
              <a:pPr marL="342900" indent="-342900">
                <a:buFont typeface="Arial" panose="020B0604020202020204" pitchFamily="34" charset="0"/>
                <a:buChar char="•"/>
              </a:pPr>
              <a:r>
                <a:rPr lang="en-US" sz="2000" b="1" dirty="0"/>
                <a:t>Topics of bills can influence politician’s voting, and the voting behavior can better </a:t>
              </a:r>
              <a:r>
                <a:rPr lang="en-US" sz="2000" b="1" dirty="0" smtClean="0"/>
                <a:t>guide </a:t>
              </a:r>
              <a:r>
                <a:rPr lang="en-US" sz="2000" b="1" dirty="0"/>
                <a:t>the topics of bills as well.</a:t>
              </a:r>
            </a:p>
          </p:txBody>
        </p:sp>
        <p:sp>
          <p:nvSpPr>
            <p:cNvPr id="40" name="矩形 39"/>
            <p:cNvSpPr/>
            <p:nvPr/>
          </p:nvSpPr>
          <p:spPr>
            <a:xfrm>
              <a:off x="2874184" y="5543062"/>
              <a:ext cx="2730143" cy="1436291"/>
            </a:xfrm>
            <a:prstGeom prst="rect">
              <a:avLst/>
            </a:prstGeom>
          </p:spPr>
          <p:txBody>
            <a:bodyPr wrap="square">
              <a:spAutoFit/>
            </a:bodyPr>
            <a:lstStyle/>
            <a:p>
              <a:r>
                <a:rPr lang="en-US" sz="1600" dirty="0"/>
                <a:t>Topic Model:</a:t>
              </a:r>
            </a:p>
            <a:p>
              <a:pPr marL="214313" indent="-214313">
                <a:buFont typeface="Arial" panose="020B0604020202020204" pitchFamily="34" charset="0"/>
                <a:buChar char="•"/>
              </a:pPr>
              <a:r>
                <a:rPr lang="en-US" sz="1600" dirty="0"/>
                <a:t>Health</a:t>
              </a:r>
            </a:p>
            <a:p>
              <a:pPr marL="214313" indent="-214313">
                <a:buFont typeface="Arial" panose="020B0604020202020204" pitchFamily="34" charset="0"/>
                <a:buChar char="•"/>
              </a:pPr>
              <a:r>
                <a:rPr lang="en-US" sz="1600" dirty="0"/>
                <a:t>Public Transport</a:t>
              </a:r>
            </a:p>
            <a:p>
              <a:pPr marL="214313" indent="-214313">
                <a:buFont typeface="Arial" panose="020B0604020202020204" pitchFamily="34" charset="0"/>
                <a:buChar char="•"/>
              </a:pPr>
              <a:r>
                <a:rPr lang="en-US" sz="1600" dirty="0"/>
                <a:t>…</a:t>
              </a:r>
            </a:p>
          </p:txBody>
        </p:sp>
        <p:sp>
          <p:nvSpPr>
            <p:cNvPr id="41" name="矩形 40"/>
            <p:cNvSpPr/>
            <p:nvPr/>
          </p:nvSpPr>
          <p:spPr>
            <a:xfrm>
              <a:off x="5667457" y="5545381"/>
              <a:ext cx="3365859" cy="1764586"/>
            </a:xfrm>
            <a:prstGeom prst="rect">
              <a:avLst/>
            </a:prstGeom>
          </p:spPr>
          <p:txBody>
            <a:bodyPr wrap="square">
              <a:spAutoFit/>
            </a:bodyPr>
            <a:lstStyle/>
            <a:p>
              <a:r>
                <a:rPr lang="en-US" sz="1600" dirty="0"/>
                <a:t>Voting-guided Topic Model:</a:t>
              </a:r>
            </a:p>
            <a:p>
              <a:pPr marL="214313" indent="-214313">
                <a:buFont typeface="Arial" panose="020B0604020202020204" pitchFamily="34" charset="0"/>
                <a:buChar char="•"/>
              </a:pPr>
              <a:r>
                <a:rPr lang="en-US" sz="1600" dirty="0"/>
                <a:t>Health Service</a:t>
              </a:r>
            </a:p>
            <a:p>
              <a:pPr marL="214313" indent="-214313">
                <a:buFont typeface="Arial" panose="020B0604020202020204" pitchFamily="34" charset="0"/>
                <a:buChar char="•"/>
              </a:pPr>
              <a:r>
                <a:rPr lang="en-US" sz="1600" dirty="0"/>
                <a:t>Health Expenses</a:t>
              </a:r>
            </a:p>
            <a:p>
              <a:pPr marL="214313" indent="-214313">
                <a:buFont typeface="Arial" panose="020B0604020202020204" pitchFamily="34" charset="0"/>
                <a:buChar char="•"/>
              </a:pPr>
              <a:r>
                <a:rPr lang="en-US" sz="1600" dirty="0"/>
                <a:t>Public Transport</a:t>
              </a:r>
            </a:p>
            <a:p>
              <a:pPr marL="214313" indent="-214313">
                <a:buFont typeface="Arial" panose="020B0604020202020204" pitchFamily="34" charset="0"/>
                <a:buChar char="•"/>
              </a:pPr>
              <a:r>
                <a:rPr lang="en-US" sz="1600" dirty="0"/>
                <a:t>…</a:t>
              </a:r>
            </a:p>
          </p:txBody>
        </p:sp>
      </p:grpSp>
      <p:sp>
        <p:nvSpPr>
          <p:cNvPr id="3" name="Rectangle 2"/>
          <p:cNvSpPr/>
          <p:nvPr/>
        </p:nvSpPr>
        <p:spPr>
          <a:xfrm>
            <a:off x="2362200" y="5334000"/>
            <a:ext cx="685800" cy="219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05030" y="5301613"/>
            <a:ext cx="1471075" cy="4825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3" idx="3"/>
          </p:cNvCxnSpPr>
          <p:nvPr/>
        </p:nvCxnSpPr>
        <p:spPr>
          <a:xfrm>
            <a:off x="3048000" y="5443577"/>
            <a:ext cx="1457028"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168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Topic-Factorized IPM</a:t>
            </a:r>
            <a:endParaRPr lang="en-US" dirty="0"/>
          </a:p>
        </p:txBody>
      </p:sp>
      <p:sp>
        <p:nvSpPr>
          <p:cNvPr id="4" name="灯片编号占位符 3"/>
          <p:cNvSpPr>
            <a:spLocks noGrp="1"/>
          </p:cNvSpPr>
          <p:nvPr>
            <p:ph type="sldNum" sz="quarter" idx="12"/>
          </p:nvPr>
        </p:nvSpPr>
        <p:spPr/>
        <p:txBody>
          <a:bodyPr/>
          <a:lstStyle/>
          <a:p>
            <a:fld id="{C92890E7-3E09-4C8F-8FB5-7796A1CB462C}" type="slidenum">
              <a:rPr lang="en-US" smtClean="0"/>
              <a:pPr/>
              <a:t>14</a:t>
            </a:fld>
            <a:endParaRPr lang="en-US" dirty="0"/>
          </a:p>
        </p:txBody>
      </p:sp>
      <p:sp>
        <p:nvSpPr>
          <p:cNvPr id="62" name="文本框 61"/>
          <p:cNvSpPr txBox="1"/>
          <p:nvPr/>
        </p:nvSpPr>
        <p:spPr>
          <a:xfrm>
            <a:off x="1447800" y="5364594"/>
            <a:ext cx="2917361" cy="338554"/>
          </a:xfrm>
          <a:prstGeom prst="rect">
            <a:avLst/>
          </a:prstGeom>
          <a:noFill/>
        </p:spPr>
        <p:txBody>
          <a:bodyPr wrap="square" rtlCol="0">
            <a:spAutoFit/>
          </a:bodyPr>
          <a:lstStyle/>
          <a:p>
            <a:r>
              <a:rPr lang="en-US" sz="1600" b="1" dirty="0"/>
              <a:t>Heterogeneous Voting Network</a:t>
            </a:r>
          </a:p>
        </p:txBody>
      </p:sp>
      <p:grpSp>
        <p:nvGrpSpPr>
          <p:cNvPr id="3" name="Group 2"/>
          <p:cNvGrpSpPr/>
          <p:nvPr/>
        </p:nvGrpSpPr>
        <p:grpSpPr>
          <a:xfrm>
            <a:off x="685801" y="2133600"/>
            <a:ext cx="4648934" cy="3184917"/>
            <a:chOff x="920995" y="2342614"/>
            <a:chExt cx="4413739" cy="2975903"/>
          </a:xfrm>
        </p:grpSpPr>
        <mc:AlternateContent xmlns:mc="http://schemas.openxmlformats.org/markup-compatibility/2006" xmlns:a14="http://schemas.microsoft.com/office/drawing/2010/main">
          <mc:Choice Requires="a14">
            <p:sp>
              <p:nvSpPr>
                <p:cNvPr id="5" name="椭圆 4"/>
                <p:cNvSpPr/>
                <p:nvPr/>
              </p:nvSpPr>
              <p:spPr>
                <a:xfrm>
                  <a:off x="1181687" y="2657177"/>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𝒖</m:t>
                        </m:r>
                      </m:oMath>
                    </m:oMathPara>
                  </a14:m>
                  <a:endParaRPr lang="en-US" sz="1600" b="1" dirty="0"/>
                </a:p>
              </p:txBody>
            </p:sp>
          </mc:Choice>
          <mc:Fallback xmlns="">
            <p:sp>
              <p:nvSpPr>
                <p:cNvPr id="5" name="椭圆 4"/>
                <p:cNvSpPr>
                  <a:spLocks noRot="1" noChangeAspect="1" noMove="1" noResize="1" noEditPoints="1" noAdjustHandles="1" noChangeArrowheads="1" noChangeShapeType="1" noTextEdit="1"/>
                </p:cNvSpPr>
                <p:nvPr/>
              </p:nvSpPr>
              <p:spPr>
                <a:xfrm>
                  <a:off x="1181687" y="2657177"/>
                  <a:ext cx="342900" cy="342900"/>
                </a:xfrm>
                <a:prstGeom prst="ellipse">
                  <a:avLst/>
                </a:prstGeom>
                <a:blipFill rotWithShape="0">
                  <a:blip r:embed="rId3"/>
                  <a:stretch>
                    <a:fillRect/>
                  </a:stretch>
                </a:blipFill>
              </p:spPr>
              <p:txBody>
                <a:bodyPr/>
                <a:lstStyle/>
                <a:p>
                  <a:r>
                    <a:rPr lang="en-US">
                      <a:noFill/>
                    </a:rPr>
                    <a:t> </a:t>
                  </a:r>
                </a:p>
              </p:txBody>
            </p:sp>
          </mc:Fallback>
        </mc:AlternateContent>
        <p:sp>
          <p:nvSpPr>
            <p:cNvPr id="6" name="椭圆 5"/>
            <p:cNvSpPr/>
            <p:nvPr/>
          </p:nvSpPr>
          <p:spPr>
            <a:xfrm>
              <a:off x="1181687" y="3373098"/>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7" name="椭圆 6"/>
            <p:cNvSpPr/>
            <p:nvPr/>
          </p:nvSpPr>
          <p:spPr>
            <a:xfrm>
              <a:off x="1181687" y="413625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mc:AlternateContent xmlns:mc="http://schemas.openxmlformats.org/markup-compatibility/2006" xmlns:a14="http://schemas.microsoft.com/office/drawing/2010/main">
          <mc:Choice Requires="a14">
            <p:sp>
              <p:nvSpPr>
                <p:cNvPr id="8" name="椭圆 7"/>
                <p:cNvSpPr/>
                <p:nvPr/>
              </p:nvSpPr>
              <p:spPr>
                <a:xfrm>
                  <a:off x="2727592" y="2657177"/>
                  <a:ext cx="342900" cy="342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𝒅</m:t>
                        </m:r>
                      </m:oMath>
                    </m:oMathPara>
                  </a14:m>
                  <a:endParaRPr lang="en-US" sz="1600" b="1" dirty="0"/>
                </a:p>
              </p:txBody>
            </p:sp>
          </mc:Choice>
          <mc:Fallback xmlns="">
            <p:sp>
              <p:nvSpPr>
                <p:cNvPr id="8" name="椭圆 7"/>
                <p:cNvSpPr>
                  <a:spLocks noRot="1" noChangeAspect="1" noMove="1" noResize="1" noEditPoints="1" noAdjustHandles="1" noChangeArrowheads="1" noChangeShapeType="1" noTextEdit="1"/>
                </p:cNvSpPr>
                <p:nvPr/>
              </p:nvSpPr>
              <p:spPr>
                <a:xfrm>
                  <a:off x="2727592" y="2657177"/>
                  <a:ext cx="342900" cy="342900"/>
                </a:xfrm>
                <a:prstGeom prst="ellipse">
                  <a:avLst/>
                </a:prstGeom>
                <a:blipFill rotWithShape="0">
                  <a:blip r:embed="rId4"/>
                  <a:stretch>
                    <a:fillRect/>
                  </a:stretch>
                </a:blipFill>
              </p:spPr>
              <p:txBody>
                <a:bodyPr/>
                <a:lstStyle/>
                <a:p>
                  <a:r>
                    <a:rPr lang="en-US">
                      <a:noFill/>
                    </a:rPr>
                    <a:t> </a:t>
                  </a:r>
                </a:p>
              </p:txBody>
            </p:sp>
          </mc:Fallback>
        </mc:AlternateContent>
        <p:sp>
          <p:nvSpPr>
            <p:cNvPr id="9" name="椭圆 8"/>
            <p:cNvSpPr/>
            <p:nvPr/>
          </p:nvSpPr>
          <p:spPr>
            <a:xfrm>
              <a:off x="2727592" y="3373098"/>
              <a:ext cx="342900" cy="342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b="1"/>
            </a:p>
          </p:txBody>
        </p:sp>
        <p:sp>
          <p:nvSpPr>
            <p:cNvPr id="10" name="椭圆 9"/>
            <p:cNvSpPr/>
            <p:nvPr/>
          </p:nvSpPr>
          <p:spPr>
            <a:xfrm>
              <a:off x="2727592" y="4136259"/>
              <a:ext cx="342900" cy="342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b="1"/>
            </a:p>
          </p:txBody>
        </p:sp>
        <mc:AlternateContent xmlns:mc="http://schemas.openxmlformats.org/markup-compatibility/2006" xmlns:a14="http://schemas.microsoft.com/office/drawing/2010/main">
          <mc:Choice Requires="a14">
            <p:sp>
              <p:nvSpPr>
                <p:cNvPr id="11" name="椭圆 10"/>
                <p:cNvSpPr/>
                <p:nvPr/>
              </p:nvSpPr>
              <p:spPr>
                <a:xfrm>
                  <a:off x="4652888" y="2342614"/>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𝒘</m:t>
                        </m:r>
                      </m:oMath>
                    </m:oMathPara>
                  </a14:m>
                  <a:endParaRPr lang="en-US" sz="1600" b="1" dirty="0"/>
                </a:p>
              </p:txBody>
            </p:sp>
          </mc:Choice>
          <mc:Fallback xmlns="">
            <p:sp>
              <p:nvSpPr>
                <p:cNvPr id="11" name="椭圆 10"/>
                <p:cNvSpPr>
                  <a:spLocks noRot="1" noChangeAspect="1" noMove="1" noResize="1" noEditPoints="1" noAdjustHandles="1" noChangeArrowheads="1" noChangeShapeType="1" noTextEdit="1"/>
                </p:cNvSpPr>
                <p:nvPr/>
              </p:nvSpPr>
              <p:spPr>
                <a:xfrm>
                  <a:off x="4652888" y="2342614"/>
                  <a:ext cx="342900" cy="342900"/>
                </a:xfrm>
                <a:prstGeom prst="ellipse">
                  <a:avLst/>
                </a:prstGeom>
                <a:blipFill rotWithShape="0">
                  <a:blip r:embed="rId5"/>
                  <a:stretch>
                    <a:fillRect/>
                  </a:stretch>
                </a:blipFill>
              </p:spPr>
              <p:txBody>
                <a:bodyPr/>
                <a:lstStyle/>
                <a:p>
                  <a:r>
                    <a:rPr lang="en-US">
                      <a:noFill/>
                    </a:rPr>
                    <a:t> </a:t>
                  </a:r>
                </a:p>
              </p:txBody>
            </p:sp>
          </mc:Fallback>
        </mc:AlternateContent>
        <p:sp>
          <p:nvSpPr>
            <p:cNvPr id="12" name="椭圆 11"/>
            <p:cNvSpPr/>
            <p:nvPr/>
          </p:nvSpPr>
          <p:spPr>
            <a:xfrm>
              <a:off x="4652888" y="2858717"/>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sp>
          <p:nvSpPr>
            <p:cNvPr id="13" name="椭圆 12"/>
            <p:cNvSpPr/>
            <p:nvPr/>
          </p:nvSpPr>
          <p:spPr>
            <a:xfrm>
              <a:off x="4652888" y="3391317"/>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sp>
          <p:nvSpPr>
            <p:cNvPr id="14" name="椭圆 13"/>
            <p:cNvSpPr/>
            <p:nvPr/>
          </p:nvSpPr>
          <p:spPr>
            <a:xfrm>
              <a:off x="4652888" y="3907421"/>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sp>
          <p:nvSpPr>
            <p:cNvPr id="15" name="椭圆 14"/>
            <p:cNvSpPr/>
            <p:nvPr/>
          </p:nvSpPr>
          <p:spPr>
            <a:xfrm>
              <a:off x="4652888" y="4472755"/>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cxnSp>
          <p:nvCxnSpPr>
            <p:cNvPr id="17" name="直接箭头连接符 16"/>
            <p:cNvCxnSpPr>
              <a:stCxn id="5" idx="6"/>
              <a:endCxn id="8" idx="2"/>
            </p:cNvCxnSpPr>
            <p:nvPr/>
          </p:nvCxnSpPr>
          <p:spPr>
            <a:xfrm>
              <a:off x="1524589" y="2828627"/>
              <a:ext cx="1203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5" idx="5"/>
              <a:endCxn id="9" idx="1"/>
            </p:cNvCxnSpPr>
            <p:nvPr/>
          </p:nvCxnSpPr>
          <p:spPr>
            <a:xfrm>
              <a:off x="1474371" y="2949864"/>
              <a:ext cx="1303438" cy="473453"/>
            </a:xfrm>
            <a:prstGeom prst="straightConnector1">
              <a:avLst/>
            </a:prstGeom>
            <a:ln>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 idx="6"/>
              <a:endCxn id="9" idx="2"/>
            </p:cNvCxnSpPr>
            <p:nvPr/>
          </p:nvCxnSpPr>
          <p:spPr>
            <a:xfrm>
              <a:off x="1524589" y="3544548"/>
              <a:ext cx="1203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6" idx="5"/>
              <a:endCxn id="10" idx="2"/>
            </p:cNvCxnSpPr>
            <p:nvPr/>
          </p:nvCxnSpPr>
          <p:spPr>
            <a:xfrm>
              <a:off x="1474370" y="3665784"/>
              <a:ext cx="1253222" cy="641927"/>
            </a:xfrm>
            <a:prstGeom prst="straightConnector1">
              <a:avLst/>
            </a:prstGeom>
            <a:ln>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7" idx="6"/>
              <a:endCxn id="8" idx="3"/>
            </p:cNvCxnSpPr>
            <p:nvPr/>
          </p:nvCxnSpPr>
          <p:spPr>
            <a:xfrm flipV="1">
              <a:off x="1524586" y="2949861"/>
              <a:ext cx="1253222" cy="1357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8" idx="6"/>
              <a:endCxn id="11" idx="2"/>
            </p:cNvCxnSpPr>
            <p:nvPr/>
          </p:nvCxnSpPr>
          <p:spPr>
            <a:xfrm flipV="1">
              <a:off x="3070494" y="2514064"/>
              <a:ext cx="1582397" cy="31456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p:cNvCxnSpPr>
              <a:stCxn id="8" idx="6"/>
              <a:endCxn id="13" idx="2"/>
            </p:cNvCxnSpPr>
            <p:nvPr/>
          </p:nvCxnSpPr>
          <p:spPr>
            <a:xfrm>
              <a:off x="3070494" y="2828628"/>
              <a:ext cx="1582397" cy="7341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36"/>
            <p:cNvCxnSpPr>
              <a:stCxn id="8" idx="6"/>
              <a:endCxn id="15" idx="1"/>
            </p:cNvCxnSpPr>
            <p:nvPr/>
          </p:nvCxnSpPr>
          <p:spPr>
            <a:xfrm>
              <a:off x="3070494" y="2828628"/>
              <a:ext cx="1632613" cy="16943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37"/>
            <p:cNvCxnSpPr>
              <a:stCxn id="9" idx="6"/>
              <a:endCxn id="12" idx="2"/>
            </p:cNvCxnSpPr>
            <p:nvPr/>
          </p:nvCxnSpPr>
          <p:spPr>
            <a:xfrm flipV="1">
              <a:off x="3070494" y="3030170"/>
              <a:ext cx="1582397" cy="51438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9" name="直接箭头连接符 38"/>
            <p:cNvCxnSpPr>
              <a:stCxn id="10" idx="6"/>
              <a:endCxn id="15" idx="2"/>
            </p:cNvCxnSpPr>
            <p:nvPr/>
          </p:nvCxnSpPr>
          <p:spPr>
            <a:xfrm>
              <a:off x="3070494" y="4307709"/>
              <a:ext cx="1582397" cy="33649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直接箭头连接符 39"/>
            <p:cNvCxnSpPr>
              <a:stCxn id="9" idx="6"/>
              <a:endCxn id="14" idx="2"/>
            </p:cNvCxnSpPr>
            <p:nvPr/>
          </p:nvCxnSpPr>
          <p:spPr>
            <a:xfrm>
              <a:off x="3070494" y="3544550"/>
              <a:ext cx="1582397" cy="53432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9" name="直接箭头连接符 48"/>
            <p:cNvCxnSpPr>
              <a:stCxn id="10" idx="6"/>
              <a:endCxn id="14" idx="2"/>
            </p:cNvCxnSpPr>
            <p:nvPr/>
          </p:nvCxnSpPr>
          <p:spPr>
            <a:xfrm flipV="1">
              <a:off x="3070494" y="4078872"/>
              <a:ext cx="1582397" cy="2288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9" name="文本框 58"/>
            <p:cNvSpPr txBox="1"/>
            <p:nvPr/>
          </p:nvSpPr>
          <p:spPr>
            <a:xfrm>
              <a:off x="920995" y="4701593"/>
              <a:ext cx="1207184" cy="338554"/>
            </a:xfrm>
            <a:prstGeom prst="rect">
              <a:avLst/>
            </a:prstGeom>
            <a:noFill/>
          </p:spPr>
          <p:txBody>
            <a:bodyPr wrap="square" rtlCol="0">
              <a:spAutoFit/>
            </a:bodyPr>
            <a:lstStyle/>
            <a:p>
              <a:r>
                <a:rPr lang="en-US" sz="1600" b="1" dirty="0"/>
                <a:t>Politicians</a:t>
              </a:r>
            </a:p>
          </p:txBody>
        </p:sp>
        <p:sp>
          <p:nvSpPr>
            <p:cNvPr id="60" name="文本框 59"/>
            <p:cNvSpPr txBox="1"/>
            <p:nvPr/>
          </p:nvSpPr>
          <p:spPr>
            <a:xfrm>
              <a:off x="2720559" y="4830839"/>
              <a:ext cx="610627" cy="338554"/>
            </a:xfrm>
            <a:prstGeom prst="rect">
              <a:avLst/>
            </a:prstGeom>
            <a:noFill/>
          </p:spPr>
          <p:txBody>
            <a:bodyPr wrap="square" rtlCol="0">
              <a:spAutoFit/>
            </a:bodyPr>
            <a:lstStyle/>
            <a:p>
              <a:r>
                <a:rPr lang="en-US" sz="1600" b="1" dirty="0"/>
                <a:t>Bills</a:t>
              </a:r>
            </a:p>
          </p:txBody>
        </p:sp>
        <p:sp>
          <p:nvSpPr>
            <p:cNvPr id="61" name="文本框 60"/>
            <p:cNvSpPr txBox="1"/>
            <p:nvPr/>
          </p:nvSpPr>
          <p:spPr>
            <a:xfrm>
              <a:off x="4593541" y="4979963"/>
              <a:ext cx="741193" cy="338554"/>
            </a:xfrm>
            <a:prstGeom prst="rect">
              <a:avLst/>
            </a:prstGeom>
            <a:noFill/>
          </p:spPr>
          <p:txBody>
            <a:bodyPr wrap="square" rtlCol="0">
              <a:spAutoFit/>
            </a:bodyPr>
            <a:lstStyle/>
            <a:p>
              <a:r>
                <a:rPr lang="en-US" sz="1600" b="1" dirty="0"/>
                <a:t>Terms</a:t>
              </a:r>
            </a:p>
          </p:txBody>
        </p:sp>
        <mc:AlternateContent xmlns:mc="http://schemas.openxmlformats.org/markup-compatibility/2006" xmlns:a14="http://schemas.microsoft.com/office/drawing/2010/main">
          <mc:Choice Requires="a14">
            <p:sp>
              <p:nvSpPr>
                <p:cNvPr id="107" name="文本框 106"/>
                <p:cNvSpPr txBox="1"/>
                <p:nvPr/>
              </p:nvSpPr>
              <p:spPr>
                <a:xfrm>
                  <a:off x="3485628" y="2353492"/>
                  <a:ext cx="89247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a:latin typeface="Cambria Math" panose="02040503050406030204" pitchFamily="18" charset="0"/>
                          </a:rPr>
                          <m:t>𝒏</m:t>
                        </m:r>
                        <m:r>
                          <a:rPr lang="en-US" sz="1600" b="1" i="1">
                            <a:latin typeface="Cambria Math" panose="02040503050406030204" pitchFamily="18" charset="0"/>
                          </a:rPr>
                          <m:t>(</m:t>
                        </m:r>
                        <m:r>
                          <a:rPr lang="en-US" sz="1600" b="1" i="1">
                            <a:latin typeface="Cambria Math" panose="02040503050406030204" pitchFamily="18" charset="0"/>
                          </a:rPr>
                          <m:t>𝒅</m:t>
                        </m:r>
                        <m:r>
                          <a:rPr lang="en-US" sz="1600" b="1" i="1">
                            <a:latin typeface="Cambria Math" panose="02040503050406030204" pitchFamily="18" charset="0"/>
                          </a:rPr>
                          <m:t>,</m:t>
                        </m:r>
                        <m:r>
                          <a:rPr lang="en-US" sz="1600" b="1" i="1">
                            <a:latin typeface="Cambria Math" panose="02040503050406030204" pitchFamily="18" charset="0"/>
                          </a:rPr>
                          <m:t>𝒘</m:t>
                        </m:r>
                        <m:r>
                          <a:rPr lang="en-US" sz="1600" b="1" i="1">
                            <a:latin typeface="Cambria Math" panose="02040503050406030204" pitchFamily="18" charset="0"/>
                          </a:rPr>
                          <m:t>)</m:t>
                        </m:r>
                      </m:oMath>
                    </m:oMathPara>
                  </a14:m>
                  <a:endParaRPr lang="en-US" sz="1600" b="1"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3485628" y="2353492"/>
                  <a:ext cx="892474" cy="300082"/>
                </a:xfrm>
                <a:prstGeom prst="rect">
                  <a:avLst/>
                </a:prstGeom>
                <a:blipFill rotWithShape="0">
                  <a:blip r:embed="rId6"/>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文本框 107"/>
                <p:cNvSpPr txBox="1"/>
                <p:nvPr/>
              </p:nvSpPr>
              <p:spPr>
                <a:xfrm>
                  <a:off x="1852172" y="2493186"/>
                  <a:ext cx="48840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𝒗</m:t>
                            </m:r>
                          </m:e>
                          <m:sub>
                            <m:r>
                              <a:rPr lang="en-US" sz="1600" b="1" i="1">
                                <a:latin typeface="Cambria Math" panose="02040503050406030204" pitchFamily="18" charset="0"/>
                              </a:rPr>
                              <m:t>𝒖𝒅</m:t>
                            </m:r>
                          </m:sub>
                        </m:sSub>
                      </m:oMath>
                    </m:oMathPara>
                  </a14:m>
                  <a:endParaRPr lang="en-US" sz="1600" b="1" dirty="0"/>
                </a:p>
              </p:txBody>
            </p:sp>
          </mc:Choice>
          <mc:Fallback xmlns="">
            <p:sp>
              <p:nvSpPr>
                <p:cNvPr id="108" name="文本框 107"/>
                <p:cNvSpPr txBox="1">
                  <a:spLocks noRot="1" noChangeAspect="1" noMove="1" noResize="1" noEditPoints="1" noAdjustHandles="1" noChangeArrowheads="1" noChangeShapeType="1" noTextEdit="1"/>
                </p:cNvSpPr>
                <p:nvPr/>
              </p:nvSpPr>
              <p:spPr>
                <a:xfrm>
                  <a:off x="1852172" y="2493186"/>
                  <a:ext cx="488404" cy="300082"/>
                </a:xfrm>
                <a:prstGeom prst="rect">
                  <a:avLst/>
                </a:prstGeom>
                <a:blipFill rotWithShape="0">
                  <a:blip r:embed="rId7"/>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9" name="文本框 108"/>
              <p:cNvSpPr txBox="1"/>
              <p:nvPr/>
            </p:nvSpPr>
            <p:spPr>
              <a:xfrm>
                <a:off x="5722545" y="1674125"/>
                <a:ext cx="3120390" cy="4708981"/>
              </a:xfrm>
              <a:prstGeom prst="rect">
                <a:avLst/>
              </a:prstGeom>
              <a:noFill/>
            </p:spPr>
            <p:txBody>
              <a:bodyPr wrap="square" rtlCol="0">
                <a:spAutoFit/>
              </a:bodyPr>
              <a:lstStyle/>
              <a:p>
                <a:r>
                  <a:rPr lang="en-US" sz="2000" u="sng" dirty="0"/>
                  <a:t>Entities</a:t>
                </a:r>
                <a:r>
                  <a:rPr lang="en-US" sz="2000" dirty="0"/>
                  <a:t>:</a:t>
                </a:r>
              </a:p>
              <a:p>
                <a:pPr marL="214313" indent="-214313">
                  <a:buFont typeface="Arial" panose="020B0604020202020204" pitchFamily="34" charset="0"/>
                  <a:buChar char="•"/>
                </a:pPr>
                <a:r>
                  <a:rPr lang="en-US" sz="2000" dirty="0"/>
                  <a:t>Politicians</a:t>
                </a:r>
              </a:p>
              <a:p>
                <a:pPr marL="214313" indent="-214313">
                  <a:buFont typeface="Arial" panose="020B0604020202020204" pitchFamily="34" charset="0"/>
                  <a:buChar char="•"/>
                </a:pPr>
                <a:r>
                  <a:rPr lang="en-US" sz="2000" dirty="0"/>
                  <a:t>Bills</a:t>
                </a:r>
              </a:p>
              <a:p>
                <a:pPr marL="214313" indent="-214313">
                  <a:buFont typeface="Arial" panose="020B0604020202020204" pitchFamily="34" charset="0"/>
                  <a:buChar char="•"/>
                </a:pPr>
                <a:r>
                  <a:rPr lang="en-US" sz="2000" dirty="0"/>
                  <a:t>Terms</a:t>
                </a:r>
              </a:p>
              <a:p>
                <a:endParaRPr lang="en-US" sz="2000" dirty="0"/>
              </a:p>
              <a:p>
                <a:r>
                  <a:rPr lang="en-US" sz="2000" u="sng" dirty="0"/>
                  <a:t>Links</a:t>
                </a:r>
                <a:r>
                  <a:rPr lang="en-US" sz="2000" dirty="0"/>
                  <a:t>:</a:t>
                </a:r>
              </a:p>
              <a:p>
                <a:pPr marL="214313" indent="-214313">
                  <a:buFont typeface="Arial" panose="020B0604020202020204" pitchFamily="34" charset="0"/>
                  <a:buChar char="•"/>
                </a:pPr>
                <a:r>
                  <a:rPr lang="en-US" sz="2000" dirty="0"/>
                  <a:t>(</a:t>
                </a:r>
                <a14:m>
                  <m:oMath xmlns:m="http://schemas.openxmlformats.org/officeDocument/2006/math">
                    <m:r>
                      <a:rPr lang="en-US" sz="2000" i="1" dirty="0">
                        <a:latin typeface="Cambria Math" panose="02040503050406030204" pitchFamily="18" charset="0"/>
                      </a:rPr>
                      <m:t>𝑃</m:t>
                    </m:r>
                  </m:oMath>
                </a14:m>
                <a:r>
                  <a:rPr lang="en-US" sz="2000" dirty="0"/>
                  <a:t>, </a:t>
                </a:r>
                <a14:m>
                  <m:oMath xmlns:m="http://schemas.openxmlformats.org/officeDocument/2006/math">
                    <m:r>
                      <a:rPr lang="en-US" sz="2000" i="1" dirty="0">
                        <a:latin typeface="Cambria Math" panose="02040503050406030204" pitchFamily="18" charset="0"/>
                      </a:rPr>
                      <m:t>𝐵</m:t>
                    </m:r>
                  </m:oMath>
                </a14:m>
                <a:r>
                  <a:rPr lang="en-US" sz="2000" dirty="0"/>
                  <a:t>)</a:t>
                </a:r>
              </a:p>
              <a:p>
                <a:pPr marL="214313" indent="-214313">
                  <a:buFont typeface="Arial" panose="020B0604020202020204" pitchFamily="34" charset="0"/>
                  <a:buChar char="•"/>
                </a:pPr>
                <a:r>
                  <a:rPr lang="en-US" sz="2000" dirty="0"/>
                  <a:t>(</a:t>
                </a:r>
                <a14:m>
                  <m:oMath xmlns:m="http://schemas.openxmlformats.org/officeDocument/2006/math">
                    <m:r>
                      <a:rPr lang="en-US" sz="2000" i="1" dirty="0">
                        <a:latin typeface="Cambria Math" panose="02040503050406030204" pitchFamily="18" charset="0"/>
                      </a:rPr>
                      <m:t>𝐵</m:t>
                    </m:r>
                    <m:r>
                      <a:rPr lang="en-US" sz="2000" i="1" dirty="0">
                        <a:latin typeface="Cambria Math" panose="02040503050406030204" pitchFamily="18" charset="0"/>
                      </a:rPr>
                      <m:t>, </m:t>
                    </m:r>
                    <m:r>
                      <a:rPr lang="en-US" sz="2000" i="1" dirty="0">
                        <a:latin typeface="Cambria Math" panose="02040503050406030204" pitchFamily="18" charset="0"/>
                      </a:rPr>
                      <m:t>𝑇</m:t>
                    </m:r>
                  </m:oMath>
                </a14:m>
                <a:r>
                  <a:rPr lang="en-US" sz="2000" dirty="0"/>
                  <a:t>)</a:t>
                </a:r>
              </a:p>
              <a:p>
                <a:pPr marL="214313" indent="-214313">
                  <a:buFont typeface="Arial" panose="020B0604020202020204" pitchFamily="34" charset="0"/>
                  <a:buChar char="•"/>
                </a:pPr>
                <a:endParaRPr lang="en-US" sz="2000" dirty="0"/>
              </a:p>
              <a:p>
                <a:r>
                  <a:rPr lang="en-US" sz="2000" dirty="0"/>
                  <a:t>Parameters to maximize the likelihood of generating two types of links:</a:t>
                </a:r>
              </a:p>
              <a:p>
                <a:pPr marL="257175" indent="-257175">
                  <a:buFont typeface="Arial" panose="020B0604020202020204" pitchFamily="34" charset="0"/>
                  <a:buChar char="•"/>
                </a:pPr>
                <a:r>
                  <a:rPr lang="en-US" sz="2000" dirty="0"/>
                  <a:t>Ideal points for politicians</a:t>
                </a:r>
              </a:p>
              <a:p>
                <a:pPr marL="257175" indent="-257175">
                  <a:buFont typeface="Arial" panose="020B0604020202020204" pitchFamily="34" charset="0"/>
                  <a:buChar char="•"/>
                </a:pPr>
                <a:r>
                  <a:rPr lang="en-US" sz="2000" dirty="0"/>
                  <a:t>Ideal points for bills</a:t>
                </a:r>
              </a:p>
              <a:p>
                <a:pPr marL="257175" indent="-257175">
                  <a:buFont typeface="Arial" panose="020B0604020202020204" pitchFamily="34" charset="0"/>
                  <a:buChar char="•"/>
                </a:pPr>
                <a:r>
                  <a:rPr lang="en-US" sz="2000" dirty="0"/>
                  <a:t>Topic models</a:t>
                </a:r>
              </a:p>
            </p:txBody>
          </p:sp>
        </mc:Choice>
        <mc:Fallback xmlns="">
          <p:sp>
            <p:nvSpPr>
              <p:cNvPr id="109" name="文本框 108"/>
              <p:cNvSpPr txBox="1">
                <a:spLocks noRot="1" noChangeAspect="1" noMove="1" noResize="1" noEditPoints="1" noAdjustHandles="1" noChangeArrowheads="1" noChangeShapeType="1" noTextEdit="1"/>
              </p:cNvSpPr>
              <p:nvPr/>
            </p:nvSpPr>
            <p:spPr>
              <a:xfrm>
                <a:off x="5722545" y="1674125"/>
                <a:ext cx="3120390" cy="4708981"/>
              </a:xfrm>
              <a:prstGeom prst="rect">
                <a:avLst/>
              </a:prstGeom>
              <a:blipFill rotWithShape="0">
                <a:blip r:embed="rId8"/>
                <a:stretch>
                  <a:fillRect l="-2148" t="-777" r="-2148" b="-1425"/>
                </a:stretch>
              </a:blipFill>
            </p:spPr>
            <p:txBody>
              <a:bodyPr/>
              <a:lstStyle/>
              <a:p>
                <a:r>
                  <a:rPr lang="en-US">
                    <a:noFill/>
                  </a:rPr>
                  <a:t> </a:t>
                </a:r>
              </a:p>
            </p:txBody>
          </p:sp>
        </mc:Fallback>
      </mc:AlternateContent>
    </p:spTree>
    <p:extLst>
      <p:ext uri="{BB962C8B-B14F-4D97-AF65-F5344CB8AC3E}">
        <p14:creationId xmlns:p14="http://schemas.microsoft.com/office/powerpoint/2010/main" val="171268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Text Part</a:t>
            </a:r>
            <a:endParaRPr lang="en-US" dirty="0"/>
          </a:p>
        </p:txBody>
      </p:sp>
      <p:sp>
        <p:nvSpPr>
          <p:cNvPr id="3" name="灯片编号占位符 2"/>
          <p:cNvSpPr>
            <a:spLocks noGrp="1"/>
          </p:cNvSpPr>
          <p:nvPr>
            <p:ph type="sldNum" sz="quarter" idx="12"/>
          </p:nvPr>
        </p:nvSpPr>
        <p:spPr/>
        <p:txBody>
          <a:bodyPr/>
          <a:lstStyle/>
          <a:p>
            <a:fld id="{C92890E7-3E09-4C8F-8FB5-7796A1CB462C}" type="slidenum">
              <a:rPr lang="en-US" smtClean="0"/>
              <a:t>15</a:t>
            </a:fld>
            <a:endParaRPr lang="en-US"/>
          </a:p>
        </p:txBody>
      </p:sp>
      <p:sp>
        <p:nvSpPr>
          <p:cNvPr id="4" name="Rectangle 3"/>
          <p:cNvSpPr/>
          <p:nvPr/>
        </p:nvSpPr>
        <p:spPr>
          <a:xfrm>
            <a:off x="2286003" y="2067580"/>
            <a:ext cx="3048732"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685801" y="2133600"/>
            <a:ext cx="4648934" cy="3184917"/>
            <a:chOff x="920995" y="2342614"/>
            <a:chExt cx="4413739" cy="2975903"/>
          </a:xfrm>
        </p:grpSpPr>
        <mc:AlternateContent xmlns:mc="http://schemas.openxmlformats.org/markup-compatibility/2006" xmlns:a14="http://schemas.microsoft.com/office/drawing/2010/main">
          <mc:Choice Requires="a14">
            <p:sp>
              <p:nvSpPr>
                <p:cNvPr id="35" name="椭圆 4"/>
                <p:cNvSpPr/>
                <p:nvPr/>
              </p:nvSpPr>
              <p:spPr>
                <a:xfrm>
                  <a:off x="1181687" y="2657177"/>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𝒖</m:t>
                        </m:r>
                      </m:oMath>
                    </m:oMathPara>
                  </a14:m>
                  <a:endParaRPr lang="en-US" sz="1600" b="1" dirty="0"/>
                </a:p>
              </p:txBody>
            </p:sp>
          </mc:Choice>
          <mc:Fallback xmlns="">
            <p:sp>
              <p:nvSpPr>
                <p:cNvPr id="5" name="椭圆 4"/>
                <p:cNvSpPr>
                  <a:spLocks noRot="1" noChangeAspect="1" noMove="1" noResize="1" noEditPoints="1" noAdjustHandles="1" noChangeArrowheads="1" noChangeShapeType="1" noTextEdit="1"/>
                </p:cNvSpPr>
                <p:nvPr/>
              </p:nvSpPr>
              <p:spPr>
                <a:xfrm>
                  <a:off x="1181687" y="2657177"/>
                  <a:ext cx="342900" cy="342900"/>
                </a:xfrm>
                <a:prstGeom prst="ellipse">
                  <a:avLst/>
                </a:prstGeom>
                <a:blipFill rotWithShape="0">
                  <a:blip r:embed="rId3"/>
                  <a:stretch>
                    <a:fillRect/>
                  </a:stretch>
                </a:blipFill>
              </p:spPr>
              <p:txBody>
                <a:bodyPr/>
                <a:lstStyle/>
                <a:p>
                  <a:r>
                    <a:rPr lang="en-US">
                      <a:noFill/>
                    </a:rPr>
                    <a:t> </a:t>
                  </a:r>
                </a:p>
              </p:txBody>
            </p:sp>
          </mc:Fallback>
        </mc:AlternateContent>
        <p:sp>
          <p:nvSpPr>
            <p:cNvPr id="36" name="椭圆 5"/>
            <p:cNvSpPr/>
            <p:nvPr/>
          </p:nvSpPr>
          <p:spPr>
            <a:xfrm>
              <a:off x="1181687" y="3373098"/>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7" name="椭圆 6"/>
            <p:cNvSpPr/>
            <p:nvPr/>
          </p:nvSpPr>
          <p:spPr>
            <a:xfrm>
              <a:off x="1181687" y="413625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mc:AlternateContent xmlns:mc="http://schemas.openxmlformats.org/markup-compatibility/2006" xmlns:a14="http://schemas.microsoft.com/office/drawing/2010/main">
          <mc:Choice Requires="a14">
            <p:sp>
              <p:nvSpPr>
                <p:cNvPr id="38" name="椭圆 7"/>
                <p:cNvSpPr/>
                <p:nvPr/>
              </p:nvSpPr>
              <p:spPr>
                <a:xfrm>
                  <a:off x="2727592" y="2657177"/>
                  <a:ext cx="342900" cy="342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𝒅</m:t>
                        </m:r>
                      </m:oMath>
                    </m:oMathPara>
                  </a14:m>
                  <a:endParaRPr lang="en-US" sz="1600" b="1" dirty="0"/>
                </a:p>
              </p:txBody>
            </p:sp>
          </mc:Choice>
          <mc:Fallback xmlns="">
            <p:sp>
              <p:nvSpPr>
                <p:cNvPr id="8" name="椭圆 7"/>
                <p:cNvSpPr>
                  <a:spLocks noRot="1" noChangeAspect="1" noMove="1" noResize="1" noEditPoints="1" noAdjustHandles="1" noChangeArrowheads="1" noChangeShapeType="1" noTextEdit="1"/>
                </p:cNvSpPr>
                <p:nvPr/>
              </p:nvSpPr>
              <p:spPr>
                <a:xfrm>
                  <a:off x="2727592" y="2657177"/>
                  <a:ext cx="342900" cy="342900"/>
                </a:xfrm>
                <a:prstGeom prst="ellipse">
                  <a:avLst/>
                </a:prstGeom>
                <a:blipFill rotWithShape="0">
                  <a:blip r:embed="rId4"/>
                  <a:stretch>
                    <a:fillRect/>
                  </a:stretch>
                </a:blipFill>
              </p:spPr>
              <p:txBody>
                <a:bodyPr/>
                <a:lstStyle/>
                <a:p>
                  <a:r>
                    <a:rPr lang="en-US">
                      <a:noFill/>
                    </a:rPr>
                    <a:t> </a:t>
                  </a:r>
                </a:p>
              </p:txBody>
            </p:sp>
          </mc:Fallback>
        </mc:AlternateContent>
        <p:sp>
          <p:nvSpPr>
            <p:cNvPr id="39" name="椭圆 8"/>
            <p:cNvSpPr/>
            <p:nvPr/>
          </p:nvSpPr>
          <p:spPr>
            <a:xfrm>
              <a:off x="2727592" y="3373098"/>
              <a:ext cx="342900" cy="342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b="1"/>
            </a:p>
          </p:txBody>
        </p:sp>
        <p:sp>
          <p:nvSpPr>
            <p:cNvPr id="40" name="椭圆 9"/>
            <p:cNvSpPr/>
            <p:nvPr/>
          </p:nvSpPr>
          <p:spPr>
            <a:xfrm>
              <a:off x="2727592" y="4136259"/>
              <a:ext cx="342900" cy="342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b="1"/>
            </a:p>
          </p:txBody>
        </p:sp>
        <mc:AlternateContent xmlns:mc="http://schemas.openxmlformats.org/markup-compatibility/2006" xmlns:a14="http://schemas.microsoft.com/office/drawing/2010/main">
          <mc:Choice Requires="a14">
            <p:sp>
              <p:nvSpPr>
                <p:cNvPr id="41" name="椭圆 10"/>
                <p:cNvSpPr/>
                <p:nvPr/>
              </p:nvSpPr>
              <p:spPr>
                <a:xfrm>
                  <a:off x="4652888" y="2342614"/>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𝒘</m:t>
                        </m:r>
                      </m:oMath>
                    </m:oMathPara>
                  </a14:m>
                  <a:endParaRPr lang="en-US" sz="1600" b="1" dirty="0"/>
                </a:p>
              </p:txBody>
            </p:sp>
          </mc:Choice>
          <mc:Fallback xmlns="">
            <p:sp>
              <p:nvSpPr>
                <p:cNvPr id="11" name="椭圆 10"/>
                <p:cNvSpPr>
                  <a:spLocks noRot="1" noChangeAspect="1" noMove="1" noResize="1" noEditPoints="1" noAdjustHandles="1" noChangeArrowheads="1" noChangeShapeType="1" noTextEdit="1"/>
                </p:cNvSpPr>
                <p:nvPr/>
              </p:nvSpPr>
              <p:spPr>
                <a:xfrm>
                  <a:off x="4652888" y="2342614"/>
                  <a:ext cx="342900" cy="342900"/>
                </a:xfrm>
                <a:prstGeom prst="ellipse">
                  <a:avLst/>
                </a:prstGeom>
                <a:blipFill rotWithShape="0">
                  <a:blip r:embed="rId5"/>
                  <a:stretch>
                    <a:fillRect/>
                  </a:stretch>
                </a:blipFill>
              </p:spPr>
              <p:txBody>
                <a:bodyPr/>
                <a:lstStyle/>
                <a:p>
                  <a:r>
                    <a:rPr lang="en-US">
                      <a:noFill/>
                    </a:rPr>
                    <a:t> </a:t>
                  </a:r>
                </a:p>
              </p:txBody>
            </p:sp>
          </mc:Fallback>
        </mc:AlternateContent>
        <p:sp>
          <p:nvSpPr>
            <p:cNvPr id="42" name="椭圆 11"/>
            <p:cNvSpPr/>
            <p:nvPr/>
          </p:nvSpPr>
          <p:spPr>
            <a:xfrm>
              <a:off x="4652888" y="2858717"/>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sp>
          <p:nvSpPr>
            <p:cNvPr id="43" name="椭圆 12"/>
            <p:cNvSpPr/>
            <p:nvPr/>
          </p:nvSpPr>
          <p:spPr>
            <a:xfrm>
              <a:off x="4652888" y="3391317"/>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sp>
          <p:nvSpPr>
            <p:cNvPr id="44" name="椭圆 13"/>
            <p:cNvSpPr/>
            <p:nvPr/>
          </p:nvSpPr>
          <p:spPr>
            <a:xfrm>
              <a:off x="4652888" y="3907421"/>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sp>
          <p:nvSpPr>
            <p:cNvPr id="45" name="椭圆 14"/>
            <p:cNvSpPr/>
            <p:nvPr/>
          </p:nvSpPr>
          <p:spPr>
            <a:xfrm>
              <a:off x="4652888" y="4472755"/>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cxnSp>
          <p:nvCxnSpPr>
            <p:cNvPr id="46" name="直接箭头连接符 16"/>
            <p:cNvCxnSpPr>
              <a:stCxn id="35" idx="6"/>
              <a:endCxn id="38" idx="2"/>
            </p:cNvCxnSpPr>
            <p:nvPr/>
          </p:nvCxnSpPr>
          <p:spPr>
            <a:xfrm>
              <a:off x="1524589" y="2828627"/>
              <a:ext cx="1203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17"/>
            <p:cNvCxnSpPr>
              <a:stCxn id="35" idx="5"/>
              <a:endCxn id="39" idx="1"/>
            </p:cNvCxnSpPr>
            <p:nvPr/>
          </p:nvCxnSpPr>
          <p:spPr>
            <a:xfrm>
              <a:off x="1474371" y="2949864"/>
              <a:ext cx="1303438" cy="473453"/>
            </a:xfrm>
            <a:prstGeom prst="straightConnector1">
              <a:avLst/>
            </a:prstGeom>
            <a:ln>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18"/>
            <p:cNvCxnSpPr>
              <a:stCxn id="36" idx="6"/>
              <a:endCxn id="39" idx="2"/>
            </p:cNvCxnSpPr>
            <p:nvPr/>
          </p:nvCxnSpPr>
          <p:spPr>
            <a:xfrm>
              <a:off x="1524589" y="3544548"/>
              <a:ext cx="1203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19"/>
            <p:cNvCxnSpPr>
              <a:stCxn id="36" idx="5"/>
              <a:endCxn id="40" idx="2"/>
            </p:cNvCxnSpPr>
            <p:nvPr/>
          </p:nvCxnSpPr>
          <p:spPr>
            <a:xfrm>
              <a:off x="1474370" y="3665784"/>
              <a:ext cx="1253222" cy="641927"/>
            </a:xfrm>
            <a:prstGeom prst="straightConnector1">
              <a:avLst/>
            </a:prstGeom>
            <a:ln>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20"/>
            <p:cNvCxnSpPr>
              <a:stCxn id="37" idx="6"/>
              <a:endCxn id="38" idx="3"/>
            </p:cNvCxnSpPr>
            <p:nvPr/>
          </p:nvCxnSpPr>
          <p:spPr>
            <a:xfrm flipV="1">
              <a:off x="1524586" y="2949861"/>
              <a:ext cx="1253222" cy="1357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32"/>
            <p:cNvCxnSpPr>
              <a:stCxn id="38" idx="6"/>
              <a:endCxn id="41" idx="2"/>
            </p:cNvCxnSpPr>
            <p:nvPr/>
          </p:nvCxnSpPr>
          <p:spPr>
            <a:xfrm flipV="1">
              <a:off x="3070494" y="2514064"/>
              <a:ext cx="1582397" cy="31456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2" name="直接箭头连接符 35"/>
            <p:cNvCxnSpPr>
              <a:stCxn id="38" idx="6"/>
              <a:endCxn id="43" idx="2"/>
            </p:cNvCxnSpPr>
            <p:nvPr/>
          </p:nvCxnSpPr>
          <p:spPr>
            <a:xfrm>
              <a:off x="3070494" y="2828628"/>
              <a:ext cx="1582397" cy="7341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3" name="直接箭头连接符 36"/>
            <p:cNvCxnSpPr>
              <a:stCxn id="38" idx="6"/>
              <a:endCxn id="45" idx="1"/>
            </p:cNvCxnSpPr>
            <p:nvPr/>
          </p:nvCxnSpPr>
          <p:spPr>
            <a:xfrm>
              <a:off x="3070494" y="2828628"/>
              <a:ext cx="1632613" cy="16943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37"/>
            <p:cNvCxnSpPr>
              <a:stCxn id="39" idx="6"/>
              <a:endCxn id="42" idx="2"/>
            </p:cNvCxnSpPr>
            <p:nvPr/>
          </p:nvCxnSpPr>
          <p:spPr>
            <a:xfrm flipV="1">
              <a:off x="3070494" y="3030170"/>
              <a:ext cx="1582397" cy="51438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5" name="直接箭头连接符 38"/>
            <p:cNvCxnSpPr>
              <a:stCxn id="40" idx="6"/>
              <a:endCxn id="45" idx="2"/>
            </p:cNvCxnSpPr>
            <p:nvPr/>
          </p:nvCxnSpPr>
          <p:spPr>
            <a:xfrm>
              <a:off x="3070494" y="4307709"/>
              <a:ext cx="1582397" cy="33649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直接箭头连接符 39"/>
            <p:cNvCxnSpPr>
              <a:stCxn id="39" idx="6"/>
              <a:endCxn id="44" idx="2"/>
            </p:cNvCxnSpPr>
            <p:nvPr/>
          </p:nvCxnSpPr>
          <p:spPr>
            <a:xfrm>
              <a:off x="3070494" y="3544550"/>
              <a:ext cx="1582397" cy="53432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7" name="直接箭头连接符 48"/>
            <p:cNvCxnSpPr>
              <a:stCxn id="40" idx="6"/>
              <a:endCxn id="44" idx="2"/>
            </p:cNvCxnSpPr>
            <p:nvPr/>
          </p:nvCxnSpPr>
          <p:spPr>
            <a:xfrm flipV="1">
              <a:off x="3070494" y="4078872"/>
              <a:ext cx="1582397" cy="2288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8" name="文本框 58"/>
            <p:cNvSpPr txBox="1"/>
            <p:nvPr/>
          </p:nvSpPr>
          <p:spPr>
            <a:xfrm>
              <a:off x="920995" y="4701593"/>
              <a:ext cx="1207184" cy="338554"/>
            </a:xfrm>
            <a:prstGeom prst="rect">
              <a:avLst/>
            </a:prstGeom>
            <a:noFill/>
          </p:spPr>
          <p:txBody>
            <a:bodyPr wrap="square" rtlCol="0">
              <a:spAutoFit/>
            </a:bodyPr>
            <a:lstStyle/>
            <a:p>
              <a:r>
                <a:rPr lang="en-US" sz="1600" b="1" dirty="0"/>
                <a:t>Politicians</a:t>
              </a:r>
            </a:p>
          </p:txBody>
        </p:sp>
        <p:sp>
          <p:nvSpPr>
            <p:cNvPr id="59" name="文本框 59"/>
            <p:cNvSpPr txBox="1"/>
            <p:nvPr/>
          </p:nvSpPr>
          <p:spPr>
            <a:xfrm>
              <a:off x="2720559" y="4830839"/>
              <a:ext cx="610627" cy="338554"/>
            </a:xfrm>
            <a:prstGeom prst="rect">
              <a:avLst/>
            </a:prstGeom>
            <a:noFill/>
          </p:spPr>
          <p:txBody>
            <a:bodyPr wrap="square" rtlCol="0">
              <a:spAutoFit/>
            </a:bodyPr>
            <a:lstStyle/>
            <a:p>
              <a:r>
                <a:rPr lang="en-US" sz="1600" b="1" dirty="0"/>
                <a:t>Bills</a:t>
              </a:r>
            </a:p>
          </p:txBody>
        </p:sp>
        <p:sp>
          <p:nvSpPr>
            <p:cNvPr id="60" name="文本框 60"/>
            <p:cNvSpPr txBox="1"/>
            <p:nvPr/>
          </p:nvSpPr>
          <p:spPr>
            <a:xfrm>
              <a:off x="4593541" y="4979963"/>
              <a:ext cx="741193" cy="338554"/>
            </a:xfrm>
            <a:prstGeom prst="rect">
              <a:avLst/>
            </a:prstGeom>
            <a:noFill/>
          </p:spPr>
          <p:txBody>
            <a:bodyPr wrap="square" rtlCol="0">
              <a:spAutoFit/>
            </a:bodyPr>
            <a:lstStyle/>
            <a:p>
              <a:r>
                <a:rPr lang="en-US" sz="1600" b="1" dirty="0"/>
                <a:t>Terms</a:t>
              </a:r>
            </a:p>
          </p:txBody>
        </p:sp>
        <mc:AlternateContent xmlns:mc="http://schemas.openxmlformats.org/markup-compatibility/2006" xmlns:a14="http://schemas.microsoft.com/office/drawing/2010/main">
          <mc:Choice Requires="a14">
            <p:sp>
              <p:nvSpPr>
                <p:cNvPr id="61" name="文本框 106"/>
                <p:cNvSpPr txBox="1"/>
                <p:nvPr/>
              </p:nvSpPr>
              <p:spPr>
                <a:xfrm>
                  <a:off x="3485628" y="2353492"/>
                  <a:ext cx="89247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a:latin typeface="Cambria Math" panose="02040503050406030204" pitchFamily="18" charset="0"/>
                          </a:rPr>
                          <m:t>𝒏</m:t>
                        </m:r>
                        <m:r>
                          <a:rPr lang="en-US" sz="1600" b="1" i="1">
                            <a:latin typeface="Cambria Math" panose="02040503050406030204" pitchFamily="18" charset="0"/>
                          </a:rPr>
                          <m:t>(</m:t>
                        </m:r>
                        <m:r>
                          <a:rPr lang="en-US" sz="1600" b="1" i="1">
                            <a:latin typeface="Cambria Math" panose="02040503050406030204" pitchFamily="18" charset="0"/>
                          </a:rPr>
                          <m:t>𝒅</m:t>
                        </m:r>
                        <m:r>
                          <a:rPr lang="en-US" sz="1600" b="1" i="1">
                            <a:latin typeface="Cambria Math" panose="02040503050406030204" pitchFamily="18" charset="0"/>
                          </a:rPr>
                          <m:t>,</m:t>
                        </m:r>
                        <m:r>
                          <a:rPr lang="en-US" sz="1600" b="1" i="1">
                            <a:latin typeface="Cambria Math" panose="02040503050406030204" pitchFamily="18" charset="0"/>
                          </a:rPr>
                          <m:t>𝒘</m:t>
                        </m:r>
                        <m:r>
                          <a:rPr lang="en-US" sz="1600" b="1" i="1">
                            <a:latin typeface="Cambria Math" panose="02040503050406030204" pitchFamily="18" charset="0"/>
                          </a:rPr>
                          <m:t>)</m:t>
                        </m:r>
                      </m:oMath>
                    </m:oMathPara>
                  </a14:m>
                  <a:endParaRPr lang="en-US" sz="1600" b="1"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3485628" y="2353492"/>
                  <a:ext cx="892474" cy="300082"/>
                </a:xfrm>
                <a:prstGeom prst="rect">
                  <a:avLst/>
                </a:prstGeom>
                <a:blipFill rotWithShape="0">
                  <a:blip r:embed="rId6"/>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107"/>
                <p:cNvSpPr txBox="1"/>
                <p:nvPr/>
              </p:nvSpPr>
              <p:spPr>
                <a:xfrm>
                  <a:off x="1852172" y="2493186"/>
                  <a:ext cx="48840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𝒗</m:t>
                            </m:r>
                          </m:e>
                          <m:sub>
                            <m:r>
                              <a:rPr lang="en-US" sz="1600" b="1" i="1">
                                <a:latin typeface="Cambria Math" panose="02040503050406030204" pitchFamily="18" charset="0"/>
                              </a:rPr>
                              <m:t>𝒖𝒅</m:t>
                            </m:r>
                          </m:sub>
                        </m:sSub>
                      </m:oMath>
                    </m:oMathPara>
                  </a14:m>
                  <a:endParaRPr lang="en-US" sz="1600" b="1" dirty="0"/>
                </a:p>
              </p:txBody>
            </p:sp>
          </mc:Choice>
          <mc:Fallback xmlns="">
            <p:sp>
              <p:nvSpPr>
                <p:cNvPr id="108" name="文本框 107"/>
                <p:cNvSpPr txBox="1">
                  <a:spLocks noRot="1" noChangeAspect="1" noMove="1" noResize="1" noEditPoints="1" noAdjustHandles="1" noChangeArrowheads="1" noChangeShapeType="1" noTextEdit="1"/>
                </p:cNvSpPr>
                <p:nvPr/>
              </p:nvSpPr>
              <p:spPr>
                <a:xfrm>
                  <a:off x="1852172" y="2493186"/>
                  <a:ext cx="488404" cy="300082"/>
                </a:xfrm>
                <a:prstGeom prst="rect">
                  <a:avLst/>
                </a:prstGeom>
                <a:blipFill rotWithShape="0">
                  <a:blip r:embed="rId7"/>
                  <a:stretch>
                    <a:fillRect/>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1125056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smtClean="0"/>
              <a:t>Text Part</a:t>
            </a:r>
            <a:endParaRPr lang="en-US" dirty="0"/>
          </a:p>
        </p:txBody>
      </p:sp>
      <p:sp>
        <p:nvSpPr>
          <p:cNvPr id="3" name="内容占位符 2"/>
          <p:cNvSpPr>
            <a:spLocks noGrp="1"/>
          </p:cNvSpPr>
          <p:nvPr>
            <p:ph idx="1"/>
          </p:nvPr>
        </p:nvSpPr>
        <p:spPr/>
        <p:txBody>
          <a:bodyPr/>
          <a:lstStyle/>
          <a:p>
            <a:r>
              <a:rPr lang="en-US" dirty="0" smtClean="0"/>
              <a:t>We model the probability of each word in each document as a mixture of categorical distributions, as in PLSA (Hofmann, 1999) and LDA (</a:t>
            </a:r>
            <a:r>
              <a:rPr lang="en-US" dirty="0" err="1" smtClean="0"/>
              <a:t>Blei</a:t>
            </a:r>
            <a:r>
              <a:rPr lang="en-US" dirty="0" smtClean="0"/>
              <a:t> et al., 2003)</a:t>
            </a:r>
          </a:p>
          <a:p>
            <a:endParaRPr lang="en-US" dirty="0"/>
          </a:p>
        </p:txBody>
      </p:sp>
      <p:grpSp>
        <p:nvGrpSpPr>
          <p:cNvPr id="9" name="Group 8"/>
          <p:cNvGrpSpPr/>
          <p:nvPr/>
        </p:nvGrpSpPr>
        <p:grpSpPr>
          <a:xfrm>
            <a:off x="2133600" y="2854756"/>
            <a:ext cx="4495799" cy="1060308"/>
            <a:chOff x="757451" y="3646195"/>
            <a:chExt cx="3494505" cy="892631"/>
          </a:xfrm>
        </p:grpSpPr>
        <mc:AlternateContent xmlns:mc="http://schemas.openxmlformats.org/markup-compatibility/2006" xmlns:a14="http://schemas.microsoft.com/office/drawing/2010/main">
          <mc:Choice Requires="a14">
            <p:sp>
              <p:nvSpPr>
                <p:cNvPr id="4" name="椭圆 3"/>
                <p:cNvSpPr/>
                <p:nvPr/>
              </p:nvSpPr>
              <p:spPr>
                <a:xfrm>
                  <a:off x="757451" y="3784695"/>
                  <a:ext cx="411480" cy="4114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solidFill>
                              <a:schemeClr val="tx1"/>
                            </a:solidFill>
                            <a:latin typeface="Cambria Math" panose="02040503050406030204" pitchFamily="18" charset="0"/>
                          </a:rPr>
                          <m:t>𝒅</m:t>
                        </m:r>
                      </m:oMath>
                    </m:oMathPara>
                  </a14:m>
                  <a:endParaRPr lang="en-US" sz="1600" b="1" dirty="0">
                    <a:solidFill>
                      <a:schemeClr val="tx1"/>
                    </a:solidFill>
                  </a:endParaRPr>
                </a:p>
              </p:txBody>
            </p:sp>
          </mc:Choice>
          <mc:Fallback xmlns="">
            <p:sp>
              <p:nvSpPr>
                <p:cNvPr id="4" name="椭圆 3"/>
                <p:cNvSpPr>
                  <a:spLocks noRot="1" noChangeAspect="1" noMove="1" noResize="1" noEditPoints="1" noAdjustHandles="1" noChangeArrowheads="1" noChangeShapeType="1" noTextEdit="1"/>
                </p:cNvSpPr>
                <p:nvPr/>
              </p:nvSpPr>
              <p:spPr>
                <a:xfrm>
                  <a:off x="757451" y="3784695"/>
                  <a:ext cx="411480" cy="411480"/>
                </a:xfrm>
                <a:prstGeom prst="ellipse">
                  <a:avLst/>
                </a:prstGeom>
                <a:blipFill rotWithShape="0">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椭圆 4"/>
                <p:cNvSpPr/>
                <p:nvPr/>
              </p:nvSpPr>
              <p:spPr>
                <a:xfrm>
                  <a:off x="2183300" y="3784695"/>
                  <a:ext cx="411480" cy="4114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solidFill>
                              <a:schemeClr val="tx1"/>
                            </a:solidFill>
                            <a:latin typeface="Cambria Math" panose="02040503050406030204" pitchFamily="18" charset="0"/>
                          </a:rPr>
                          <m:t>𝒌</m:t>
                        </m:r>
                      </m:oMath>
                    </m:oMathPara>
                  </a14:m>
                  <a:endParaRPr lang="en-US" sz="1600" b="1" dirty="0">
                    <a:solidFill>
                      <a:schemeClr val="tx1"/>
                    </a:solidFill>
                  </a:endParaRPr>
                </a:p>
              </p:txBody>
            </p:sp>
          </mc:Choice>
          <mc:Fallback xmlns="">
            <p:sp>
              <p:nvSpPr>
                <p:cNvPr id="5" name="椭圆 4"/>
                <p:cNvSpPr>
                  <a:spLocks noRot="1" noChangeAspect="1" noMove="1" noResize="1" noEditPoints="1" noAdjustHandles="1" noChangeArrowheads="1" noChangeShapeType="1" noTextEdit="1"/>
                </p:cNvSpPr>
                <p:nvPr/>
              </p:nvSpPr>
              <p:spPr>
                <a:xfrm>
                  <a:off x="2183300" y="3784695"/>
                  <a:ext cx="411480" cy="411480"/>
                </a:xfrm>
                <a:prstGeom prst="ellipse">
                  <a:avLst/>
                </a:prstGeom>
                <a:blipFill rotWithShape="0">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椭圆 5"/>
                <p:cNvSpPr/>
                <p:nvPr/>
              </p:nvSpPr>
              <p:spPr>
                <a:xfrm>
                  <a:off x="3609149" y="3775091"/>
                  <a:ext cx="411480" cy="41148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solidFill>
                              <a:schemeClr val="tx1"/>
                            </a:solidFill>
                            <a:latin typeface="Cambria Math" panose="02040503050406030204" pitchFamily="18" charset="0"/>
                          </a:rPr>
                          <m:t>𝒘</m:t>
                        </m:r>
                      </m:oMath>
                    </m:oMathPara>
                  </a14:m>
                  <a:endParaRPr lang="en-US" sz="1600" b="1" dirty="0"/>
                </a:p>
              </p:txBody>
            </p:sp>
          </mc:Choice>
          <mc:Fallback xmlns="">
            <p:sp>
              <p:nvSpPr>
                <p:cNvPr id="6" name="椭圆 5"/>
                <p:cNvSpPr>
                  <a:spLocks noRot="1" noChangeAspect="1" noMove="1" noResize="1" noEditPoints="1" noAdjustHandles="1" noChangeArrowheads="1" noChangeShapeType="1" noTextEdit="1"/>
                </p:cNvSpPr>
                <p:nvPr/>
              </p:nvSpPr>
              <p:spPr>
                <a:xfrm>
                  <a:off x="3609149" y="3775091"/>
                  <a:ext cx="411480" cy="411480"/>
                </a:xfrm>
                <a:prstGeom prst="ellipse">
                  <a:avLst/>
                </a:prstGeom>
                <a:blipFill rotWithShape="0">
                  <a:blip r:embed="rId5"/>
                  <a:stretch>
                    <a:fillRect/>
                  </a:stretch>
                </a:blipFill>
                <a:ln>
                  <a:solidFill>
                    <a:schemeClr val="tx1"/>
                  </a:solidFill>
                </a:ln>
              </p:spPr>
              <p:txBody>
                <a:bodyPr/>
                <a:lstStyle/>
                <a:p>
                  <a:r>
                    <a:rPr lang="en-US">
                      <a:noFill/>
                    </a:rPr>
                    <a:t> </a:t>
                  </a:r>
                </a:p>
              </p:txBody>
            </p:sp>
          </mc:Fallback>
        </mc:AlternateContent>
        <p:cxnSp>
          <p:nvCxnSpPr>
            <p:cNvPr id="8" name="直接箭头连接符 7"/>
            <p:cNvCxnSpPr>
              <a:stCxn id="5" idx="6"/>
              <a:endCxn id="6" idx="2"/>
            </p:cNvCxnSpPr>
            <p:nvPr/>
          </p:nvCxnSpPr>
          <p:spPr>
            <a:xfrm flipV="1">
              <a:off x="2594782" y="3980832"/>
              <a:ext cx="1014369" cy="9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6"/>
              <a:endCxn id="5" idx="2"/>
            </p:cNvCxnSpPr>
            <p:nvPr/>
          </p:nvCxnSpPr>
          <p:spPr>
            <a:xfrm>
              <a:off x="1168933" y="3990435"/>
              <a:ext cx="10143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072204" y="3646195"/>
                  <a:ext cx="1207827" cy="2850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𝒅𝒌</m:t>
                            </m:r>
                          </m:sub>
                        </m:sSub>
                        <m:r>
                          <a:rPr lang="en-US" sz="1600" b="1" i="1">
                            <a:latin typeface="Cambria Math" panose="02040503050406030204" pitchFamily="18" charset="0"/>
                          </a:rPr>
                          <m:t>=</m:t>
                        </m:r>
                        <m:r>
                          <a:rPr lang="en-US" sz="1600" b="1" i="1">
                            <a:latin typeface="Cambria Math" panose="02040503050406030204" pitchFamily="18" charset="0"/>
                          </a:rPr>
                          <m:t>𝒑</m:t>
                        </m:r>
                        <m:r>
                          <a:rPr lang="en-US" sz="1600" b="1" i="1">
                            <a:latin typeface="Cambria Math" panose="02040503050406030204" pitchFamily="18" charset="0"/>
                          </a:rPr>
                          <m:t>(</m:t>
                        </m:r>
                        <m:r>
                          <a:rPr lang="en-US" sz="1600" b="1" i="1">
                            <a:latin typeface="Cambria Math" panose="02040503050406030204" pitchFamily="18" charset="0"/>
                          </a:rPr>
                          <m:t>𝒌</m:t>
                        </m:r>
                        <m:r>
                          <a:rPr lang="en-US" sz="1600" b="1" i="1">
                            <a:latin typeface="Cambria Math" panose="02040503050406030204" pitchFamily="18" charset="0"/>
                          </a:rPr>
                          <m:t>|</m:t>
                        </m:r>
                        <m:r>
                          <a:rPr lang="en-US" sz="1600" b="1" i="1">
                            <a:latin typeface="Cambria Math" panose="02040503050406030204" pitchFamily="18" charset="0"/>
                          </a:rPr>
                          <m:t>𝒅</m:t>
                        </m:r>
                        <m:r>
                          <a:rPr lang="en-US" sz="1600" b="1" i="1">
                            <a:latin typeface="Cambria Math" panose="02040503050406030204" pitchFamily="18" charset="0"/>
                          </a:rPr>
                          <m:t>)</m:t>
                        </m:r>
                      </m:oMath>
                    </m:oMathPara>
                  </a14:m>
                  <a:endParaRPr lang="en-US" sz="1600" b="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072202" y="3646195"/>
                  <a:ext cx="1207827" cy="300082"/>
                </a:xfrm>
                <a:prstGeom prst="rect">
                  <a:avLst/>
                </a:prstGeom>
                <a:blipFill rotWithShape="0">
                  <a:blip r:embed="rId6"/>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498053" y="3646195"/>
                  <a:ext cx="1311949" cy="2850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𝜷</m:t>
                            </m:r>
                          </m:e>
                          <m:sub>
                            <m:r>
                              <a:rPr lang="en-US" sz="1600" b="1" i="1">
                                <a:latin typeface="Cambria Math" panose="02040503050406030204" pitchFamily="18" charset="0"/>
                              </a:rPr>
                              <m:t>𝒌𝒘</m:t>
                            </m:r>
                          </m:sub>
                        </m:sSub>
                        <m:r>
                          <a:rPr lang="en-US" sz="1600" b="1" i="1">
                            <a:latin typeface="Cambria Math" panose="02040503050406030204" pitchFamily="18" charset="0"/>
                          </a:rPr>
                          <m:t>=</m:t>
                        </m:r>
                        <m:r>
                          <a:rPr lang="en-US" sz="1600" b="1" i="1">
                            <a:latin typeface="Cambria Math" panose="02040503050406030204" pitchFamily="18" charset="0"/>
                          </a:rPr>
                          <m:t>𝒑</m:t>
                        </m:r>
                        <m:r>
                          <a:rPr lang="en-US" sz="1600" b="1" i="1">
                            <a:latin typeface="Cambria Math" panose="02040503050406030204" pitchFamily="18" charset="0"/>
                          </a:rPr>
                          <m:t>(</m:t>
                        </m:r>
                        <m:r>
                          <a:rPr lang="en-US" sz="1600" b="1" i="1">
                            <a:latin typeface="Cambria Math" panose="02040503050406030204" pitchFamily="18" charset="0"/>
                          </a:rPr>
                          <m:t>𝒘</m:t>
                        </m:r>
                        <m:r>
                          <a:rPr lang="en-US" sz="1600" b="1" i="1">
                            <a:latin typeface="Cambria Math" panose="02040503050406030204" pitchFamily="18" charset="0"/>
                          </a:rPr>
                          <m:t>|</m:t>
                        </m:r>
                        <m:r>
                          <a:rPr lang="en-US" sz="1600" b="1" i="1">
                            <a:latin typeface="Cambria Math" panose="02040503050406030204" pitchFamily="18" charset="0"/>
                          </a:rPr>
                          <m:t>𝒌</m:t>
                        </m:r>
                        <m:r>
                          <a:rPr lang="en-US" sz="1600" b="1" i="1">
                            <a:latin typeface="Cambria Math" panose="02040503050406030204" pitchFamily="18" charset="0"/>
                          </a:rPr>
                          <m:t>)</m:t>
                        </m:r>
                      </m:oMath>
                    </m:oMathPara>
                  </a14:m>
                  <a:endParaRPr lang="en-US" sz="1600" b="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498051" y="3646195"/>
                  <a:ext cx="1311949" cy="300082"/>
                </a:xfrm>
                <a:prstGeom prst="rect">
                  <a:avLst/>
                </a:prstGeom>
                <a:blipFill rotWithShape="0">
                  <a:blip r:embed="rId7"/>
                  <a:stretch>
                    <a:fillRect b="-8163"/>
                  </a:stretch>
                </a:blipFill>
              </p:spPr>
              <p:txBody>
                <a:bodyPr/>
                <a:lstStyle/>
                <a:p>
                  <a:r>
                    <a:rPr lang="en-US">
                      <a:noFill/>
                    </a:rPr>
                    <a:t> </a:t>
                  </a:r>
                </a:p>
              </p:txBody>
            </p:sp>
          </mc:Fallback>
        </mc:AlternateContent>
        <p:sp>
          <p:nvSpPr>
            <p:cNvPr id="20" name="文本框 19"/>
            <p:cNvSpPr txBox="1"/>
            <p:nvPr/>
          </p:nvSpPr>
          <p:spPr>
            <a:xfrm>
              <a:off x="798395" y="4253811"/>
              <a:ext cx="685800" cy="285015"/>
            </a:xfrm>
            <a:prstGeom prst="rect">
              <a:avLst/>
            </a:prstGeom>
            <a:noFill/>
          </p:spPr>
          <p:txBody>
            <a:bodyPr wrap="square" rtlCol="0">
              <a:spAutoFit/>
            </a:bodyPr>
            <a:lstStyle/>
            <a:p>
              <a:r>
                <a:rPr lang="en-US" sz="1600" b="1" dirty="0"/>
                <a:t>Bill</a:t>
              </a:r>
            </a:p>
          </p:txBody>
        </p:sp>
        <p:sp>
          <p:nvSpPr>
            <p:cNvPr id="21" name="文本框 20"/>
            <p:cNvSpPr txBox="1"/>
            <p:nvPr/>
          </p:nvSpPr>
          <p:spPr>
            <a:xfrm>
              <a:off x="2155151" y="4253811"/>
              <a:ext cx="685800" cy="285015"/>
            </a:xfrm>
            <a:prstGeom prst="rect">
              <a:avLst/>
            </a:prstGeom>
            <a:noFill/>
          </p:spPr>
          <p:txBody>
            <a:bodyPr wrap="square" rtlCol="0">
              <a:spAutoFit/>
            </a:bodyPr>
            <a:lstStyle/>
            <a:p>
              <a:r>
                <a:rPr lang="en-US" sz="1600" b="1" dirty="0"/>
                <a:t>Topic</a:t>
              </a:r>
            </a:p>
          </p:txBody>
        </p:sp>
        <p:sp>
          <p:nvSpPr>
            <p:cNvPr id="22" name="文本框 21"/>
            <p:cNvSpPr txBox="1"/>
            <p:nvPr/>
          </p:nvSpPr>
          <p:spPr>
            <a:xfrm>
              <a:off x="3566156" y="4253811"/>
              <a:ext cx="685800" cy="285015"/>
            </a:xfrm>
            <a:prstGeom prst="rect">
              <a:avLst/>
            </a:prstGeom>
            <a:noFill/>
          </p:spPr>
          <p:txBody>
            <a:bodyPr wrap="square" rtlCol="0">
              <a:spAutoFit/>
            </a:bodyPr>
            <a:lstStyle/>
            <a:p>
              <a:r>
                <a:rPr lang="en-US" sz="1600" b="1" dirty="0"/>
                <a:t>Word</a:t>
              </a:r>
            </a:p>
          </p:txBody>
        </p:sp>
      </p:grpSp>
      <mc:AlternateContent xmlns:mc="http://schemas.openxmlformats.org/markup-compatibility/2006" xmlns:a14="http://schemas.microsoft.com/office/drawing/2010/main">
        <mc:Choice Requires="a14">
          <p:sp>
            <p:nvSpPr>
              <p:cNvPr id="23" name="文本框 22"/>
              <p:cNvSpPr txBox="1"/>
              <p:nvPr/>
            </p:nvSpPr>
            <p:spPr>
              <a:xfrm>
                <a:off x="1879029" y="4390934"/>
                <a:ext cx="4707329" cy="21768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1" i="1">
                              <a:latin typeface="Cambria Math" panose="02040503050406030204" pitchFamily="18" charset="0"/>
                            </a:rPr>
                            <m:t>𝒘</m:t>
                          </m:r>
                        </m:e>
                        <m:sub>
                          <m:r>
                            <a:rPr lang="en-US" sz="1600" i="1">
                              <a:latin typeface="Cambria Math" panose="02040503050406030204" pitchFamily="18" charset="0"/>
                            </a:rPr>
                            <m:t>𝑑</m:t>
                          </m:r>
                        </m:sub>
                      </m:sSub>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𝑛</m:t>
                          </m:r>
                          <m:d>
                            <m:dPr>
                              <m:ctrlPr>
                                <a:rPr lang="en-US" sz="1600" i="1">
                                  <a:latin typeface="Cambria Math" panose="02040503050406030204" pitchFamily="18" charset="0"/>
                                </a:rPr>
                              </m:ctrlPr>
                            </m:dPr>
                            <m:e>
                              <m:r>
                                <a:rPr lang="en-US" sz="1600" i="1">
                                  <a:latin typeface="Cambria Math" panose="02040503050406030204" pitchFamily="18" charset="0"/>
                                </a:rPr>
                                <m:t>𝑑</m:t>
                              </m:r>
                              <m:r>
                                <a:rPr lang="en-US" sz="1600" i="1">
                                  <a:latin typeface="Cambria Math" panose="02040503050406030204" pitchFamily="18" charset="0"/>
                                </a:rPr>
                                <m:t>,1</m:t>
                              </m:r>
                            </m:e>
                          </m:d>
                          <m:r>
                            <a:rPr lang="en-US" sz="1600" i="1">
                              <a:latin typeface="Cambria Math" panose="02040503050406030204" pitchFamily="18" charset="0"/>
                            </a:rPr>
                            <m:t>,</m:t>
                          </m:r>
                          <m:r>
                            <a:rPr lang="en-US" sz="1600" i="1">
                              <a:latin typeface="Cambria Math" panose="02040503050406030204" pitchFamily="18" charset="0"/>
                            </a:rPr>
                            <m:t>𝑛</m:t>
                          </m:r>
                          <m:d>
                            <m:dPr>
                              <m:ctrlPr>
                                <a:rPr lang="en-US" sz="1600" i="1">
                                  <a:latin typeface="Cambria Math" panose="02040503050406030204" pitchFamily="18" charset="0"/>
                                </a:rPr>
                              </m:ctrlPr>
                            </m:dPr>
                            <m:e>
                              <m:r>
                                <a:rPr lang="en-US" sz="1600" i="1">
                                  <a:latin typeface="Cambria Math" panose="02040503050406030204" pitchFamily="18" charset="0"/>
                                </a:rPr>
                                <m:t>𝑑</m:t>
                              </m:r>
                              <m:r>
                                <a:rPr lang="en-US" sz="1600" i="1">
                                  <a:latin typeface="Cambria Math" panose="02040503050406030204" pitchFamily="18" charset="0"/>
                                </a:rPr>
                                <m:t>,2</m:t>
                              </m:r>
                            </m:e>
                          </m:d>
                          <m:r>
                            <a:rPr lang="en-US" sz="1600" i="1">
                              <a:latin typeface="Cambria Math" panose="02040503050406030204" pitchFamily="18" charset="0"/>
                            </a:rPr>
                            <m:t>,…,</m:t>
                          </m:r>
                          <m:r>
                            <a:rPr lang="en-US" sz="1600" i="1">
                              <a:latin typeface="Cambria Math" panose="02040503050406030204" pitchFamily="18" charset="0"/>
                            </a:rPr>
                            <m:t>𝑛</m:t>
                          </m:r>
                          <m:d>
                            <m:dPr>
                              <m:ctrlPr>
                                <a:rPr lang="en-US" sz="1600" i="1">
                                  <a:latin typeface="Cambria Math" panose="02040503050406030204" pitchFamily="18" charset="0"/>
                                </a:rPr>
                              </m:ctrlPr>
                            </m:dPr>
                            <m:e>
                              <m:r>
                                <a:rPr lang="en-US" sz="1600" i="1">
                                  <a:latin typeface="Cambria Math" panose="02040503050406030204" pitchFamily="18" charset="0"/>
                                </a:rPr>
                                <m:t>𝑑</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𝑁</m:t>
                                  </m:r>
                                </m:e>
                                <m:sub>
                                  <m:r>
                                    <a:rPr lang="en-US" sz="1600" i="1">
                                      <a:latin typeface="Cambria Math" panose="02040503050406030204" pitchFamily="18" charset="0"/>
                                    </a:rPr>
                                    <m:t>𝑤</m:t>
                                  </m:r>
                                </m:sub>
                              </m:sSub>
                            </m:e>
                          </m:d>
                        </m:e>
                      </m:d>
                    </m:oMath>
                  </m:oMathPara>
                </a14:m>
                <a:endParaRPr lang="en-US" sz="1600" dirty="0"/>
              </a:p>
              <a:p>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panose="02040503050406030204" pitchFamily="18" charset="0"/>
                                </a:rPr>
                                <m:t>𝒘</m:t>
                              </m:r>
                            </m:e>
                            <m:sub>
                              <m:r>
                                <a:rPr lang="en-US" sz="1600" i="1">
                                  <a:latin typeface="Cambria Math" panose="02040503050406030204" pitchFamily="18" charset="0"/>
                                </a:rPr>
                                <m:t>𝑑</m:t>
                              </m:r>
                            </m:sub>
                          </m:sSub>
                        </m:e>
                        <m:e>
                          <m:r>
                            <a:rPr lang="en-US" sz="1600" b="1" i="1">
                              <a:latin typeface="Cambria Math" panose="02040503050406030204" pitchFamily="18" charset="0"/>
                            </a:rPr>
                            <m:t>𝜽</m:t>
                          </m:r>
                          <m:r>
                            <a:rPr lang="en-US" sz="1600" b="1" i="1">
                              <a:latin typeface="Cambria Math" panose="02040503050406030204" pitchFamily="18" charset="0"/>
                            </a:rPr>
                            <m:t>,</m:t>
                          </m:r>
                          <m:r>
                            <a:rPr lang="en-US" sz="1600" b="1" i="1">
                              <a:latin typeface="Cambria Math" panose="02040503050406030204" pitchFamily="18" charset="0"/>
                            </a:rPr>
                            <m:t>𝜷</m:t>
                          </m:r>
                        </m:e>
                      </m:d>
                      <m:r>
                        <a:rPr lang="en-US" sz="1600" b="1" i="1">
                          <a:latin typeface="Cambria Math" panose="02040503050406030204" pitchFamily="18" charset="0"/>
                        </a:rPr>
                        <m:t>∝</m:t>
                      </m:r>
                      <m:sSup>
                        <m:sSupPr>
                          <m:ctrlPr>
                            <a:rPr lang="en-US" sz="1600" b="1" i="1">
                              <a:latin typeface="Cambria Math" panose="02040503050406030204" pitchFamily="18" charset="0"/>
                            </a:rPr>
                          </m:ctrlPr>
                        </m:sSupPr>
                        <m:e>
                          <m:nary>
                            <m:naryPr>
                              <m:chr m:val="∏"/>
                              <m:supHide m:val="on"/>
                              <m:ctrlPr>
                                <a:rPr lang="en-US" sz="1600" b="1" i="1">
                                  <a:latin typeface="Cambria Math" panose="02040503050406030204" pitchFamily="18" charset="0"/>
                                </a:rPr>
                              </m:ctrlPr>
                            </m:naryPr>
                            <m:sub>
                              <m:r>
                                <m:rPr>
                                  <m:brk m:alnAt="7"/>
                                </m:rPr>
                                <a:rPr lang="en-US" sz="1600" i="1">
                                  <a:latin typeface="Cambria Math" panose="02040503050406030204" pitchFamily="18" charset="0"/>
                                </a:rPr>
                                <m:t>𝑤</m:t>
                              </m:r>
                            </m:sub>
                            <m:sup/>
                            <m:e>
                              <m:r>
                                <a:rPr lang="en-US" sz="1600" b="1"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𝑘</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𝑑𝑘</m:t>
                                      </m:r>
                                    </m:sub>
                                  </m:sSub>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𝑘𝑤</m:t>
                                      </m:r>
                                    </m:sub>
                                  </m:sSub>
                                  <m:r>
                                    <a:rPr lang="en-US" sz="1600" i="1">
                                      <a:latin typeface="Cambria Math" panose="02040503050406030204" pitchFamily="18" charset="0"/>
                                    </a:rPr>
                                    <m:t>)</m:t>
                                  </m:r>
                                </m:e>
                              </m:nary>
                            </m:e>
                          </m:nary>
                        </m:e>
                        <m:sup>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𝑑</m:t>
                          </m:r>
                          <m:r>
                            <a:rPr lang="en-US" sz="1600" i="1">
                              <a:latin typeface="Cambria Math" panose="02040503050406030204" pitchFamily="18" charset="0"/>
                            </a:rPr>
                            <m:t>,</m:t>
                          </m:r>
                          <m:r>
                            <a:rPr lang="en-US" sz="1600" i="1">
                              <a:latin typeface="Cambria Math" panose="02040503050406030204" pitchFamily="18" charset="0"/>
                            </a:rPr>
                            <m:t>𝑤</m:t>
                          </m:r>
                          <m:r>
                            <a:rPr lang="en-US" sz="1600" i="1">
                              <a:latin typeface="Cambria Math" panose="02040503050406030204" pitchFamily="18" charset="0"/>
                            </a:rPr>
                            <m:t>)</m:t>
                          </m:r>
                        </m:sup>
                      </m:sSup>
                    </m:oMath>
                  </m:oMathPara>
                </a14:m>
                <a:endParaRPr lang="en-US" sz="1600" b="1" dirty="0"/>
              </a:p>
              <a:p>
                <a:endParaRPr lang="en-US" sz="1600" b="1"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𝑝</m:t>
                      </m:r>
                      <m:d>
                        <m:dPr>
                          <m:ctrlPr>
                            <a:rPr lang="en-US" sz="1600" i="1">
                              <a:latin typeface="Cambria Math" panose="02040503050406030204" pitchFamily="18" charset="0"/>
                            </a:rPr>
                          </m:ctrlPr>
                        </m:dPr>
                        <m:e>
                          <m:r>
                            <a:rPr lang="en-US" sz="1600" b="1" i="1">
                              <a:latin typeface="Cambria Math" panose="02040503050406030204" pitchFamily="18" charset="0"/>
                            </a:rPr>
                            <m:t>𝑾</m:t>
                          </m:r>
                        </m:e>
                        <m:e>
                          <m:r>
                            <a:rPr lang="en-US" sz="1600" b="1" i="1">
                              <a:latin typeface="Cambria Math" panose="02040503050406030204" pitchFamily="18" charset="0"/>
                            </a:rPr>
                            <m:t>𝜽</m:t>
                          </m:r>
                          <m:r>
                            <a:rPr lang="en-US" sz="1600" b="1" i="1">
                              <a:latin typeface="Cambria Math" panose="02040503050406030204" pitchFamily="18" charset="0"/>
                            </a:rPr>
                            <m:t>,</m:t>
                          </m:r>
                          <m:r>
                            <a:rPr lang="en-US" sz="1600" b="1" i="1">
                              <a:latin typeface="Cambria Math" panose="02040503050406030204" pitchFamily="18" charset="0"/>
                            </a:rPr>
                            <m:t>𝜷</m:t>
                          </m:r>
                        </m:e>
                      </m:d>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𝑑</m:t>
                          </m:r>
                        </m:sub>
                        <m:sup/>
                        <m:e>
                          <m:nary>
                            <m:naryPr>
                              <m:chr m:val="∏"/>
                              <m:supHide m:val="on"/>
                              <m:ctrlPr>
                                <a:rPr lang="en-US" sz="1600" i="1">
                                  <a:latin typeface="Cambria Math" panose="02040503050406030204" pitchFamily="18" charset="0"/>
                                </a:rPr>
                              </m:ctrlPr>
                            </m:naryPr>
                            <m:sub>
                              <m:r>
                                <m:rPr>
                                  <m:brk m:alnAt="7"/>
                                </m:rPr>
                                <a:rPr lang="en-US" sz="1600" i="1">
                                  <a:latin typeface="Cambria Math" panose="02040503050406030204" pitchFamily="18" charset="0"/>
                                </a:rPr>
                                <m:t>𝑤</m:t>
                              </m:r>
                            </m:sub>
                            <m:sup/>
                            <m:e>
                              <m:r>
                                <a:rPr lang="en-US" sz="1600" i="1">
                                  <a:latin typeface="Cambria Math" panose="02040503050406030204" pitchFamily="18" charset="0"/>
                                </a:rPr>
                                <m:t>(</m:t>
                              </m:r>
                              <m:sSup>
                                <m:sSupPr>
                                  <m:ctrlPr>
                                    <a:rPr lang="en-US" sz="1600" i="1">
                                      <a:latin typeface="Cambria Math" panose="02040503050406030204" pitchFamily="18" charset="0"/>
                                    </a:rPr>
                                  </m:ctrlPr>
                                </m:sSupPr>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𝑘</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𝑑𝑘</m:t>
                                          </m:r>
                                        </m:sub>
                                      </m:sSub>
                                      <m:sSub>
                                        <m:sSubPr>
                                          <m:ctrlPr>
                                            <a:rPr lang="en-US" sz="1600" i="1">
                                              <a:latin typeface="Cambria Math" panose="02040503050406030204" pitchFamily="18" charset="0"/>
                                            </a:rPr>
                                          </m:ctrlPr>
                                        </m:sSubPr>
                                        <m:e>
                                          <m:r>
                                            <a:rPr lang="en-US" sz="1600" i="1">
                                              <a:latin typeface="Cambria Math" panose="02040503050406030204" pitchFamily="18" charset="0"/>
                                            </a:rPr>
                                            <m:t>𝛽</m:t>
                                          </m:r>
                                        </m:e>
                                        <m:sub>
                                          <m:r>
                                            <a:rPr lang="en-US" sz="1600" i="1">
                                              <a:latin typeface="Cambria Math" panose="02040503050406030204" pitchFamily="18" charset="0"/>
                                            </a:rPr>
                                            <m:t>𝑘𝑤</m:t>
                                          </m:r>
                                        </m:sub>
                                      </m:sSub>
                                      <m:r>
                                        <a:rPr lang="en-US" sz="1600" i="1">
                                          <a:latin typeface="Cambria Math" panose="02040503050406030204" pitchFamily="18" charset="0"/>
                                        </a:rPr>
                                        <m:t>)</m:t>
                                      </m:r>
                                    </m:e>
                                  </m:nary>
                                </m:e>
                                <m:sup>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𝑑</m:t>
                                  </m:r>
                                  <m:r>
                                    <a:rPr lang="en-US" sz="1600" i="1">
                                      <a:latin typeface="Cambria Math" panose="02040503050406030204" pitchFamily="18" charset="0"/>
                                    </a:rPr>
                                    <m:t>,</m:t>
                                  </m:r>
                                  <m:r>
                                    <a:rPr lang="en-US" sz="1600" i="1">
                                      <a:latin typeface="Cambria Math" panose="02040503050406030204" pitchFamily="18" charset="0"/>
                                    </a:rPr>
                                    <m:t>𝑤</m:t>
                                  </m:r>
                                  <m:r>
                                    <a:rPr lang="en-US" sz="1600" i="1">
                                      <a:latin typeface="Cambria Math" panose="02040503050406030204" pitchFamily="18" charset="0"/>
                                    </a:rPr>
                                    <m:t>)</m:t>
                                  </m:r>
                                </m:sup>
                              </m:sSup>
                            </m:e>
                          </m:nary>
                        </m:e>
                      </m:nary>
                    </m:oMath>
                  </m:oMathPara>
                </a14:m>
                <a:endParaRPr lang="en-US" sz="16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1879029" y="4390934"/>
                <a:ext cx="4707329" cy="2176814"/>
              </a:xfrm>
              <a:prstGeom prst="rect">
                <a:avLst/>
              </a:prstGeom>
              <a:blipFill rotWithShape="0">
                <a:blip r:embed="rId8"/>
                <a:stretch>
                  <a:fillRect/>
                </a:stretch>
              </a:blipFill>
            </p:spPr>
            <p:txBody>
              <a:bodyPr/>
              <a:lstStyle/>
              <a:p>
                <a:r>
                  <a:rPr lang="en-US">
                    <a:noFill/>
                  </a:rPr>
                  <a:t> </a:t>
                </a:r>
              </a:p>
            </p:txBody>
          </p:sp>
        </mc:Fallback>
      </mc:AlternateContent>
      <p:sp>
        <p:nvSpPr>
          <p:cNvPr id="7" name="灯片编号占位符 6"/>
          <p:cNvSpPr>
            <a:spLocks noGrp="1"/>
          </p:cNvSpPr>
          <p:nvPr>
            <p:ph type="sldNum" sz="quarter" idx="12"/>
          </p:nvPr>
        </p:nvSpPr>
        <p:spPr/>
        <p:txBody>
          <a:bodyPr/>
          <a:lstStyle/>
          <a:p>
            <a:fld id="{C92890E7-3E09-4C8F-8FB5-7796A1CB462C}" type="slidenum">
              <a:rPr lang="en-US" smtClean="0"/>
              <a:t>16</a:t>
            </a:fld>
            <a:endParaRPr lang="en-US"/>
          </a:p>
        </p:txBody>
      </p:sp>
    </p:spTree>
    <p:extLst>
      <p:ext uri="{BB962C8B-B14F-4D97-AF65-F5344CB8AC3E}">
        <p14:creationId xmlns:p14="http://schemas.microsoft.com/office/powerpoint/2010/main" val="4115600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Voting Part</a:t>
            </a:r>
            <a:endParaRPr lang="en-US" dirty="0"/>
          </a:p>
        </p:txBody>
      </p:sp>
      <p:sp>
        <p:nvSpPr>
          <p:cNvPr id="3" name="灯片编号占位符 2"/>
          <p:cNvSpPr>
            <a:spLocks noGrp="1"/>
          </p:cNvSpPr>
          <p:nvPr>
            <p:ph type="sldNum" sz="quarter" idx="12"/>
          </p:nvPr>
        </p:nvSpPr>
        <p:spPr/>
        <p:txBody>
          <a:bodyPr/>
          <a:lstStyle/>
          <a:p>
            <a:fld id="{C92890E7-3E09-4C8F-8FB5-7796A1CB462C}" type="slidenum">
              <a:rPr lang="en-US" smtClean="0"/>
              <a:t>17</a:t>
            </a:fld>
            <a:endParaRPr lang="en-US"/>
          </a:p>
        </p:txBody>
      </p:sp>
      <p:sp>
        <p:nvSpPr>
          <p:cNvPr id="33" name="文本框 108"/>
          <p:cNvSpPr txBox="1"/>
          <p:nvPr/>
        </p:nvSpPr>
        <p:spPr>
          <a:xfrm>
            <a:off x="5728707" y="1807488"/>
            <a:ext cx="3269055" cy="4216539"/>
          </a:xfrm>
          <a:prstGeom prst="rect">
            <a:avLst/>
          </a:prstGeom>
          <a:noFill/>
        </p:spPr>
        <p:txBody>
          <a:bodyPr wrap="square" rtlCol="0">
            <a:spAutoFit/>
          </a:bodyPr>
          <a:lstStyle/>
          <a:p>
            <a:r>
              <a:rPr lang="en-US" sz="2800" b="1" dirty="0"/>
              <a:t>Intuitions:</a:t>
            </a:r>
          </a:p>
          <a:p>
            <a:pPr marL="257175" indent="-257175">
              <a:buFont typeface="Arial" panose="020B0604020202020204" pitchFamily="34" charset="0"/>
              <a:buChar char="•"/>
            </a:pPr>
            <a:r>
              <a:rPr lang="en-US" sz="2400" dirty="0"/>
              <a:t>The more similar of the ideal points of </a:t>
            </a:r>
            <a:r>
              <a:rPr lang="en-US" sz="2400" i="1" dirty="0"/>
              <a:t>u</a:t>
            </a:r>
            <a:r>
              <a:rPr lang="en-US" sz="2400" dirty="0"/>
              <a:t> and </a:t>
            </a:r>
            <a:r>
              <a:rPr lang="en-US" sz="2400" i="1" dirty="0"/>
              <a:t>d</a:t>
            </a:r>
            <a:r>
              <a:rPr lang="en-US" sz="2400" dirty="0"/>
              <a:t>, the higher probability of “YEA” link</a:t>
            </a:r>
          </a:p>
          <a:p>
            <a:pPr marL="257175" indent="-257175">
              <a:buFont typeface="Arial" panose="020B0604020202020204" pitchFamily="34" charset="0"/>
              <a:buChar char="•"/>
            </a:pPr>
            <a:endParaRPr lang="en-US" sz="2400" dirty="0"/>
          </a:p>
          <a:p>
            <a:pPr marL="257175" indent="-257175">
              <a:buFont typeface="Arial" panose="020B0604020202020204" pitchFamily="34" charset="0"/>
              <a:buChar char="•"/>
            </a:pPr>
            <a:r>
              <a:rPr lang="en-US" sz="2400" dirty="0"/>
              <a:t>The higher portion a bill belongs to topic </a:t>
            </a:r>
            <a:r>
              <a:rPr lang="en-US" sz="2400" i="1" dirty="0"/>
              <a:t>k</a:t>
            </a:r>
            <a:r>
              <a:rPr lang="en-US" sz="2400" dirty="0"/>
              <a:t>, the higher weight of ideal points on topic </a:t>
            </a:r>
            <a:r>
              <a:rPr lang="en-US" sz="2400" i="1" dirty="0"/>
              <a:t>k</a:t>
            </a:r>
          </a:p>
        </p:txBody>
      </p:sp>
      <p:sp>
        <p:nvSpPr>
          <p:cNvPr id="34" name="Rectangle 33"/>
          <p:cNvSpPr/>
          <p:nvPr/>
        </p:nvSpPr>
        <p:spPr>
          <a:xfrm>
            <a:off x="569033" y="2037499"/>
            <a:ext cx="3048732" cy="3276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838200" y="2162312"/>
            <a:ext cx="4648934" cy="3184917"/>
            <a:chOff x="920995" y="2342614"/>
            <a:chExt cx="4413739" cy="2975903"/>
          </a:xfrm>
        </p:grpSpPr>
        <mc:AlternateContent xmlns:mc="http://schemas.openxmlformats.org/markup-compatibility/2006" xmlns:a14="http://schemas.microsoft.com/office/drawing/2010/main">
          <mc:Choice Requires="a14">
            <p:sp>
              <p:nvSpPr>
                <p:cNvPr id="36" name="椭圆 4"/>
                <p:cNvSpPr/>
                <p:nvPr/>
              </p:nvSpPr>
              <p:spPr>
                <a:xfrm>
                  <a:off x="1181687" y="2657177"/>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𝒖</m:t>
                        </m:r>
                      </m:oMath>
                    </m:oMathPara>
                  </a14:m>
                  <a:endParaRPr lang="en-US" sz="1600" b="1" dirty="0"/>
                </a:p>
              </p:txBody>
            </p:sp>
          </mc:Choice>
          <mc:Fallback xmlns="">
            <p:sp>
              <p:nvSpPr>
                <p:cNvPr id="5" name="椭圆 4"/>
                <p:cNvSpPr>
                  <a:spLocks noRot="1" noChangeAspect="1" noMove="1" noResize="1" noEditPoints="1" noAdjustHandles="1" noChangeArrowheads="1" noChangeShapeType="1" noTextEdit="1"/>
                </p:cNvSpPr>
                <p:nvPr/>
              </p:nvSpPr>
              <p:spPr>
                <a:xfrm>
                  <a:off x="1181687" y="2657177"/>
                  <a:ext cx="342900" cy="342900"/>
                </a:xfrm>
                <a:prstGeom prst="ellipse">
                  <a:avLst/>
                </a:prstGeom>
                <a:blipFill rotWithShape="0">
                  <a:blip r:embed="rId4"/>
                  <a:stretch>
                    <a:fillRect/>
                  </a:stretch>
                </a:blipFill>
              </p:spPr>
              <p:txBody>
                <a:bodyPr/>
                <a:lstStyle/>
                <a:p>
                  <a:r>
                    <a:rPr lang="en-US">
                      <a:noFill/>
                    </a:rPr>
                    <a:t> </a:t>
                  </a:r>
                </a:p>
              </p:txBody>
            </p:sp>
          </mc:Fallback>
        </mc:AlternateContent>
        <p:sp>
          <p:nvSpPr>
            <p:cNvPr id="37" name="椭圆 5"/>
            <p:cNvSpPr/>
            <p:nvPr/>
          </p:nvSpPr>
          <p:spPr>
            <a:xfrm>
              <a:off x="1181687" y="3373098"/>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38" name="椭圆 6"/>
            <p:cNvSpPr/>
            <p:nvPr/>
          </p:nvSpPr>
          <p:spPr>
            <a:xfrm>
              <a:off x="1181687" y="413625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mc:AlternateContent xmlns:mc="http://schemas.openxmlformats.org/markup-compatibility/2006" xmlns:a14="http://schemas.microsoft.com/office/drawing/2010/main">
          <mc:Choice Requires="a14">
            <p:sp>
              <p:nvSpPr>
                <p:cNvPr id="39" name="椭圆 7"/>
                <p:cNvSpPr/>
                <p:nvPr/>
              </p:nvSpPr>
              <p:spPr>
                <a:xfrm>
                  <a:off x="2727592" y="2657177"/>
                  <a:ext cx="342900" cy="342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𝒅</m:t>
                        </m:r>
                      </m:oMath>
                    </m:oMathPara>
                  </a14:m>
                  <a:endParaRPr lang="en-US" sz="1600" b="1" dirty="0"/>
                </a:p>
              </p:txBody>
            </p:sp>
          </mc:Choice>
          <mc:Fallback xmlns="">
            <p:sp>
              <p:nvSpPr>
                <p:cNvPr id="8" name="椭圆 7"/>
                <p:cNvSpPr>
                  <a:spLocks noRot="1" noChangeAspect="1" noMove="1" noResize="1" noEditPoints="1" noAdjustHandles="1" noChangeArrowheads="1" noChangeShapeType="1" noTextEdit="1"/>
                </p:cNvSpPr>
                <p:nvPr/>
              </p:nvSpPr>
              <p:spPr>
                <a:xfrm>
                  <a:off x="2727592" y="2657177"/>
                  <a:ext cx="342900" cy="342900"/>
                </a:xfrm>
                <a:prstGeom prst="ellipse">
                  <a:avLst/>
                </a:prstGeom>
                <a:blipFill rotWithShape="0">
                  <a:blip r:embed="rId5"/>
                  <a:stretch>
                    <a:fillRect/>
                  </a:stretch>
                </a:blipFill>
              </p:spPr>
              <p:txBody>
                <a:bodyPr/>
                <a:lstStyle/>
                <a:p>
                  <a:r>
                    <a:rPr lang="en-US">
                      <a:noFill/>
                    </a:rPr>
                    <a:t> </a:t>
                  </a:r>
                </a:p>
              </p:txBody>
            </p:sp>
          </mc:Fallback>
        </mc:AlternateContent>
        <p:sp>
          <p:nvSpPr>
            <p:cNvPr id="40" name="椭圆 8"/>
            <p:cNvSpPr/>
            <p:nvPr/>
          </p:nvSpPr>
          <p:spPr>
            <a:xfrm>
              <a:off x="2727592" y="3373098"/>
              <a:ext cx="342900" cy="342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b="1"/>
            </a:p>
          </p:txBody>
        </p:sp>
        <p:sp>
          <p:nvSpPr>
            <p:cNvPr id="41" name="椭圆 9"/>
            <p:cNvSpPr/>
            <p:nvPr/>
          </p:nvSpPr>
          <p:spPr>
            <a:xfrm>
              <a:off x="2727592" y="4136259"/>
              <a:ext cx="342900" cy="342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b="1"/>
            </a:p>
          </p:txBody>
        </p:sp>
        <mc:AlternateContent xmlns:mc="http://schemas.openxmlformats.org/markup-compatibility/2006" xmlns:a14="http://schemas.microsoft.com/office/drawing/2010/main">
          <mc:Choice Requires="a14">
            <p:sp>
              <p:nvSpPr>
                <p:cNvPr id="42" name="椭圆 10"/>
                <p:cNvSpPr/>
                <p:nvPr/>
              </p:nvSpPr>
              <p:spPr>
                <a:xfrm>
                  <a:off x="4652888" y="2342614"/>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b="1" i="1" dirty="0">
                            <a:latin typeface="Cambria Math" panose="02040503050406030204" pitchFamily="18" charset="0"/>
                          </a:rPr>
                          <m:t>𝒘</m:t>
                        </m:r>
                      </m:oMath>
                    </m:oMathPara>
                  </a14:m>
                  <a:endParaRPr lang="en-US" sz="1600" b="1" dirty="0"/>
                </a:p>
              </p:txBody>
            </p:sp>
          </mc:Choice>
          <mc:Fallback xmlns="">
            <p:sp>
              <p:nvSpPr>
                <p:cNvPr id="11" name="椭圆 10"/>
                <p:cNvSpPr>
                  <a:spLocks noRot="1" noChangeAspect="1" noMove="1" noResize="1" noEditPoints="1" noAdjustHandles="1" noChangeArrowheads="1" noChangeShapeType="1" noTextEdit="1"/>
                </p:cNvSpPr>
                <p:nvPr/>
              </p:nvSpPr>
              <p:spPr>
                <a:xfrm>
                  <a:off x="4652888" y="2342614"/>
                  <a:ext cx="342900" cy="342900"/>
                </a:xfrm>
                <a:prstGeom prst="ellipse">
                  <a:avLst/>
                </a:prstGeom>
                <a:blipFill rotWithShape="0">
                  <a:blip r:embed="rId6"/>
                  <a:stretch>
                    <a:fillRect/>
                  </a:stretch>
                </a:blipFill>
              </p:spPr>
              <p:txBody>
                <a:bodyPr/>
                <a:lstStyle/>
                <a:p>
                  <a:r>
                    <a:rPr lang="en-US">
                      <a:noFill/>
                    </a:rPr>
                    <a:t> </a:t>
                  </a:r>
                </a:p>
              </p:txBody>
            </p:sp>
          </mc:Fallback>
        </mc:AlternateContent>
        <p:sp>
          <p:nvSpPr>
            <p:cNvPr id="43" name="椭圆 11"/>
            <p:cNvSpPr/>
            <p:nvPr/>
          </p:nvSpPr>
          <p:spPr>
            <a:xfrm>
              <a:off x="4652888" y="2858717"/>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sp>
          <p:nvSpPr>
            <p:cNvPr id="44" name="椭圆 12"/>
            <p:cNvSpPr/>
            <p:nvPr/>
          </p:nvSpPr>
          <p:spPr>
            <a:xfrm>
              <a:off x="4652888" y="3391317"/>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sp>
          <p:nvSpPr>
            <p:cNvPr id="45" name="椭圆 13"/>
            <p:cNvSpPr/>
            <p:nvPr/>
          </p:nvSpPr>
          <p:spPr>
            <a:xfrm>
              <a:off x="4652888" y="3907421"/>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sp>
          <p:nvSpPr>
            <p:cNvPr id="46" name="椭圆 14"/>
            <p:cNvSpPr/>
            <p:nvPr/>
          </p:nvSpPr>
          <p:spPr>
            <a:xfrm>
              <a:off x="4652888" y="4472755"/>
              <a:ext cx="342900" cy="342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b="1"/>
            </a:p>
          </p:txBody>
        </p:sp>
        <p:cxnSp>
          <p:nvCxnSpPr>
            <p:cNvPr id="47" name="直接箭头连接符 16"/>
            <p:cNvCxnSpPr>
              <a:stCxn id="36" idx="6"/>
              <a:endCxn id="39" idx="2"/>
            </p:cNvCxnSpPr>
            <p:nvPr/>
          </p:nvCxnSpPr>
          <p:spPr>
            <a:xfrm>
              <a:off x="1524589" y="2828627"/>
              <a:ext cx="1203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17"/>
            <p:cNvCxnSpPr>
              <a:stCxn id="36" idx="5"/>
              <a:endCxn id="40" idx="1"/>
            </p:cNvCxnSpPr>
            <p:nvPr/>
          </p:nvCxnSpPr>
          <p:spPr>
            <a:xfrm>
              <a:off x="1474371" y="2949864"/>
              <a:ext cx="1303438" cy="473453"/>
            </a:xfrm>
            <a:prstGeom prst="straightConnector1">
              <a:avLst/>
            </a:prstGeom>
            <a:ln>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18"/>
            <p:cNvCxnSpPr>
              <a:stCxn id="37" idx="6"/>
              <a:endCxn id="40" idx="2"/>
            </p:cNvCxnSpPr>
            <p:nvPr/>
          </p:nvCxnSpPr>
          <p:spPr>
            <a:xfrm>
              <a:off x="1524589" y="3544548"/>
              <a:ext cx="12030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19"/>
            <p:cNvCxnSpPr>
              <a:stCxn id="37" idx="5"/>
              <a:endCxn id="41" idx="2"/>
            </p:cNvCxnSpPr>
            <p:nvPr/>
          </p:nvCxnSpPr>
          <p:spPr>
            <a:xfrm>
              <a:off x="1474370" y="3665784"/>
              <a:ext cx="1253222" cy="641927"/>
            </a:xfrm>
            <a:prstGeom prst="straightConnector1">
              <a:avLst/>
            </a:prstGeom>
            <a:ln>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20"/>
            <p:cNvCxnSpPr>
              <a:stCxn id="38" idx="6"/>
              <a:endCxn id="39" idx="3"/>
            </p:cNvCxnSpPr>
            <p:nvPr/>
          </p:nvCxnSpPr>
          <p:spPr>
            <a:xfrm flipV="1">
              <a:off x="1524586" y="2949861"/>
              <a:ext cx="1253222" cy="1357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32"/>
            <p:cNvCxnSpPr>
              <a:stCxn id="39" idx="6"/>
              <a:endCxn id="42" idx="2"/>
            </p:cNvCxnSpPr>
            <p:nvPr/>
          </p:nvCxnSpPr>
          <p:spPr>
            <a:xfrm flipV="1">
              <a:off x="3070494" y="2514064"/>
              <a:ext cx="1582397" cy="31456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3" name="直接箭头连接符 35"/>
            <p:cNvCxnSpPr>
              <a:stCxn id="39" idx="6"/>
              <a:endCxn id="44" idx="2"/>
            </p:cNvCxnSpPr>
            <p:nvPr/>
          </p:nvCxnSpPr>
          <p:spPr>
            <a:xfrm>
              <a:off x="3070494" y="2828628"/>
              <a:ext cx="1582397" cy="73414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4" name="直接箭头连接符 36"/>
            <p:cNvCxnSpPr>
              <a:stCxn id="39" idx="6"/>
              <a:endCxn id="46" idx="1"/>
            </p:cNvCxnSpPr>
            <p:nvPr/>
          </p:nvCxnSpPr>
          <p:spPr>
            <a:xfrm>
              <a:off x="3070494" y="2828628"/>
              <a:ext cx="1632613" cy="16943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5" name="直接箭头连接符 37"/>
            <p:cNvCxnSpPr>
              <a:stCxn id="40" idx="6"/>
              <a:endCxn id="43" idx="2"/>
            </p:cNvCxnSpPr>
            <p:nvPr/>
          </p:nvCxnSpPr>
          <p:spPr>
            <a:xfrm flipV="1">
              <a:off x="3070494" y="3030170"/>
              <a:ext cx="1582397" cy="51438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6" name="直接箭头连接符 38"/>
            <p:cNvCxnSpPr>
              <a:stCxn id="41" idx="6"/>
              <a:endCxn id="46" idx="2"/>
            </p:cNvCxnSpPr>
            <p:nvPr/>
          </p:nvCxnSpPr>
          <p:spPr>
            <a:xfrm>
              <a:off x="3070494" y="4307709"/>
              <a:ext cx="1582397" cy="33649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7" name="直接箭头连接符 39"/>
            <p:cNvCxnSpPr>
              <a:stCxn id="40" idx="6"/>
              <a:endCxn id="45" idx="2"/>
            </p:cNvCxnSpPr>
            <p:nvPr/>
          </p:nvCxnSpPr>
          <p:spPr>
            <a:xfrm>
              <a:off x="3070494" y="3544550"/>
              <a:ext cx="1582397" cy="53432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8" name="直接箭头连接符 48"/>
            <p:cNvCxnSpPr>
              <a:stCxn id="41" idx="6"/>
              <a:endCxn id="45" idx="2"/>
            </p:cNvCxnSpPr>
            <p:nvPr/>
          </p:nvCxnSpPr>
          <p:spPr>
            <a:xfrm flipV="1">
              <a:off x="3070494" y="4078872"/>
              <a:ext cx="1582397" cy="228839"/>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9" name="文本框 58"/>
            <p:cNvSpPr txBox="1"/>
            <p:nvPr/>
          </p:nvSpPr>
          <p:spPr>
            <a:xfrm>
              <a:off x="920995" y="4701593"/>
              <a:ext cx="1207184" cy="338554"/>
            </a:xfrm>
            <a:prstGeom prst="rect">
              <a:avLst/>
            </a:prstGeom>
            <a:noFill/>
          </p:spPr>
          <p:txBody>
            <a:bodyPr wrap="square" rtlCol="0">
              <a:spAutoFit/>
            </a:bodyPr>
            <a:lstStyle/>
            <a:p>
              <a:r>
                <a:rPr lang="en-US" sz="1600" b="1" dirty="0"/>
                <a:t>Politicians</a:t>
              </a:r>
            </a:p>
          </p:txBody>
        </p:sp>
        <p:sp>
          <p:nvSpPr>
            <p:cNvPr id="60" name="文本框 59"/>
            <p:cNvSpPr txBox="1"/>
            <p:nvPr/>
          </p:nvSpPr>
          <p:spPr>
            <a:xfrm>
              <a:off x="2720559" y="4830839"/>
              <a:ext cx="610627" cy="338554"/>
            </a:xfrm>
            <a:prstGeom prst="rect">
              <a:avLst/>
            </a:prstGeom>
            <a:noFill/>
          </p:spPr>
          <p:txBody>
            <a:bodyPr wrap="square" rtlCol="0">
              <a:spAutoFit/>
            </a:bodyPr>
            <a:lstStyle/>
            <a:p>
              <a:r>
                <a:rPr lang="en-US" sz="1600" b="1" dirty="0"/>
                <a:t>Bills</a:t>
              </a:r>
            </a:p>
          </p:txBody>
        </p:sp>
        <p:sp>
          <p:nvSpPr>
            <p:cNvPr id="61" name="文本框 60"/>
            <p:cNvSpPr txBox="1"/>
            <p:nvPr/>
          </p:nvSpPr>
          <p:spPr>
            <a:xfrm>
              <a:off x="4593541" y="4979963"/>
              <a:ext cx="741193" cy="338554"/>
            </a:xfrm>
            <a:prstGeom prst="rect">
              <a:avLst/>
            </a:prstGeom>
            <a:noFill/>
          </p:spPr>
          <p:txBody>
            <a:bodyPr wrap="square" rtlCol="0">
              <a:spAutoFit/>
            </a:bodyPr>
            <a:lstStyle/>
            <a:p>
              <a:r>
                <a:rPr lang="en-US" sz="1600" b="1" dirty="0"/>
                <a:t>Terms</a:t>
              </a:r>
            </a:p>
          </p:txBody>
        </p:sp>
        <mc:AlternateContent xmlns:mc="http://schemas.openxmlformats.org/markup-compatibility/2006" xmlns:a14="http://schemas.microsoft.com/office/drawing/2010/main">
          <mc:Choice Requires="a14">
            <p:sp>
              <p:nvSpPr>
                <p:cNvPr id="62" name="文本框 106"/>
                <p:cNvSpPr txBox="1"/>
                <p:nvPr/>
              </p:nvSpPr>
              <p:spPr>
                <a:xfrm>
                  <a:off x="3485628" y="2353492"/>
                  <a:ext cx="89247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a:latin typeface="Cambria Math" panose="02040503050406030204" pitchFamily="18" charset="0"/>
                          </a:rPr>
                          <m:t>𝒏</m:t>
                        </m:r>
                        <m:r>
                          <a:rPr lang="en-US" sz="1600" b="1" i="1">
                            <a:latin typeface="Cambria Math" panose="02040503050406030204" pitchFamily="18" charset="0"/>
                          </a:rPr>
                          <m:t>(</m:t>
                        </m:r>
                        <m:r>
                          <a:rPr lang="en-US" sz="1600" b="1" i="1">
                            <a:latin typeface="Cambria Math" panose="02040503050406030204" pitchFamily="18" charset="0"/>
                          </a:rPr>
                          <m:t>𝒅</m:t>
                        </m:r>
                        <m:r>
                          <a:rPr lang="en-US" sz="1600" b="1" i="1">
                            <a:latin typeface="Cambria Math" panose="02040503050406030204" pitchFamily="18" charset="0"/>
                          </a:rPr>
                          <m:t>,</m:t>
                        </m:r>
                        <m:r>
                          <a:rPr lang="en-US" sz="1600" b="1" i="1">
                            <a:latin typeface="Cambria Math" panose="02040503050406030204" pitchFamily="18" charset="0"/>
                          </a:rPr>
                          <m:t>𝒘</m:t>
                        </m:r>
                        <m:r>
                          <a:rPr lang="en-US" sz="1600" b="1" i="1">
                            <a:latin typeface="Cambria Math" panose="02040503050406030204" pitchFamily="18" charset="0"/>
                          </a:rPr>
                          <m:t>)</m:t>
                        </m:r>
                      </m:oMath>
                    </m:oMathPara>
                  </a14:m>
                  <a:endParaRPr lang="en-US" sz="1600" b="1"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3485628" y="2353492"/>
                  <a:ext cx="892474" cy="300082"/>
                </a:xfrm>
                <a:prstGeom prst="rect">
                  <a:avLst/>
                </a:prstGeom>
                <a:blipFill rotWithShape="0">
                  <a:blip r:embed="rId7"/>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本框 107"/>
                <p:cNvSpPr txBox="1"/>
                <p:nvPr/>
              </p:nvSpPr>
              <p:spPr>
                <a:xfrm>
                  <a:off x="1852172" y="2493186"/>
                  <a:ext cx="488404"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𝒗</m:t>
                            </m:r>
                          </m:e>
                          <m:sub>
                            <m:r>
                              <a:rPr lang="en-US" sz="1600" b="1" i="1">
                                <a:latin typeface="Cambria Math" panose="02040503050406030204" pitchFamily="18" charset="0"/>
                              </a:rPr>
                              <m:t>𝒖𝒅</m:t>
                            </m:r>
                          </m:sub>
                        </m:sSub>
                      </m:oMath>
                    </m:oMathPara>
                  </a14:m>
                  <a:endParaRPr lang="en-US" sz="1600" b="1" dirty="0"/>
                </a:p>
              </p:txBody>
            </p:sp>
          </mc:Choice>
          <mc:Fallback xmlns="">
            <p:sp>
              <p:nvSpPr>
                <p:cNvPr id="108" name="文本框 107"/>
                <p:cNvSpPr txBox="1">
                  <a:spLocks noRot="1" noChangeAspect="1" noMove="1" noResize="1" noEditPoints="1" noAdjustHandles="1" noChangeArrowheads="1" noChangeShapeType="1" noTextEdit="1"/>
                </p:cNvSpPr>
                <p:nvPr/>
              </p:nvSpPr>
              <p:spPr>
                <a:xfrm>
                  <a:off x="1852172" y="2493186"/>
                  <a:ext cx="488404" cy="300082"/>
                </a:xfrm>
                <a:prstGeom prst="rect">
                  <a:avLst/>
                </a:prstGeom>
                <a:blipFill rotWithShape="0">
                  <a:blip r:embed="rId8"/>
                  <a:stretch>
                    <a:fillRect/>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650457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Voting Part</a:t>
            </a:r>
            <a:endParaRPr lang="en-US" dirty="0"/>
          </a:p>
        </p:txBody>
      </p:sp>
      <p:grpSp>
        <p:nvGrpSpPr>
          <p:cNvPr id="3" name="组合 2"/>
          <p:cNvGrpSpPr/>
          <p:nvPr/>
        </p:nvGrpSpPr>
        <p:grpSpPr>
          <a:xfrm>
            <a:off x="750474" y="3983222"/>
            <a:ext cx="4483290" cy="689804"/>
            <a:chOff x="4404345" y="4969764"/>
            <a:chExt cx="5977719" cy="919738"/>
          </a:xfrm>
        </p:grpSpPr>
        <p:grpSp>
          <p:nvGrpSpPr>
            <p:cNvPr id="18" name="组合 17"/>
            <p:cNvGrpSpPr/>
            <p:nvPr/>
          </p:nvGrpSpPr>
          <p:grpSpPr>
            <a:xfrm>
              <a:off x="4825716" y="4999124"/>
              <a:ext cx="996287" cy="423909"/>
              <a:chOff x="-193637" y="2068603"/>
              <a:chExt cx="996287" cy="423909"/>
            </a:xfrm>
          </p:grpSpPr>
          <p:cxnSp>
            <p:nvCxnSpPr>
              <p:cNvPr id="11" name="直接箭头连接符 10"/>
              <p:cNvCxnSpPr/>
              <p:nvPr/>
            </p:nvCxnSpPr>
            <p:spPr>
              <a:xfrm>
                <a:off x="-193637" y="2492512"/>
                <a:ext cx="64315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93637" y="2068603"/>
                <a:ext cx="996287" cy="410369"/>
              </a:xfrm>
              <a:prstGeom prst="rect">
                <a:avLst/>
              </a:prstGeom>
              <a:noFill/>
            </p:spPr>
            <p:txBody>
              <a:bodyPr wrap="square" rtlCol="0">
                <a:spAutoFit/>
              </a:bodyPr>
              <a:lstStyle/>
              <a:p>
                <a:r>
                  <a:rPr lang="en-US" sz="1400" dirty="0">
                    <a:solidFill>
                      <a:srgbClr val="FF0000"/>
                    </a:solidFill>
                  </a:rPr>
                  <a:t>YEA</a:t>
                </a:r>
              </a:p>
            </p:txBody>
          </p:sp>
        </p:grpSp>
        <mc:AlternateContent xmlns:mc="http://schemas.openxmlformats.org/markup-compatibility/2006" xmlns:a14="http://schemas.microsoft.com/office/drawing/2010/main">
          <mc:Choice Requires="a14">
            <p:sp>
              <p:nvSpPr>
                <p:cNvPr id="19" name="文本框 18"/>
                <p:cNvSpPr txBox="1"/>
                <p:nvPr/>
              </p:nvSpPr>
              <p:spPr>
                <a:xfrm>
                  <a:off x="4404345" y="4969764"/>
                  <a:ext cx="5977719" cy="9197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                </m:t>
                        </m:r>
                        <m:r>
                          <a:rPr lang="en-US" sz="1600" b="1" i="1">
                            <a:latin typeface="Cambria Math" panose="02040503050406030204" pitchFamily="18" charset="0"/>
                          </a:rPr>
                          <m:t>𝒑</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𝒗</m:t>
                                </m:r>
                              </m:e>
                              <m:sub>
                                <m:r>
                                  <a:rPr lang="en-US" sz="1600" b="1" i="1">
                                    <a:latin typeface="Cambria Math" panose="02040503050406030204" pitchFamily="18" charset="0"/>
                                  </a:rPr>
                                  <m:t>𝒖𝒅</m:t>
                                </m:r>
                              </m:sub>
                            </m:sSub>
                            <m:r>
                              <a:rPr lang="en-US" sz="1600" b="1" i="1">
                                <a:latin typeface="Cambria Math" panose="02040503050406030204" pitchFamily="18" charset="0"/>
                              </a:rPr>
                              <m:t>=</m:t>
                            </m:r>
                            <m:r>
                              <a:rPr lang="en-US" sz="1600" b="1" i="1">
                                <a:latin typeface="Cambria Math" panose="02040503050406030204" pitchFamily="18" charset="0"/>
                              </a:rPr>
                              <m:t>𝟏</m:t>
                            </m:r>
                          </m:e>
                        </m:d>
                        <m:r>
                          <a:rPr lang="en-US" sz="1600" b="1" i="1">
                            <a:latin typeface="Cambria Math" panose="02040503050406030204" pitchFamily="18" charset="0"/>
                          </a:rPr>
                          <m:t>=</m:t>
                        </m:r>
                        <m:r>
                          <a:rPr lang="en-US" sz="1600" b="1" i="1">
                            <a:latin typeface="Cambria Math" panose="02040503050406030204" pitchFamily="18" charset="0"/>
                          </a:rPr>
                          <m:t>𝝈</m:t>
                        </m:r>
                        <m:r>
                          <a:rPr lang="en-US" sz="1600" b="1" i="1">
                            <a:latin typeface="Cambria Math" panose="02040503050406030204" pitchFamily="18" charset="0"/>
                          </a:rPr>
                          <m:t>(</m:t>
                        </m:r>
                        <m:nary>
                          <m:naryPr>
                            <m:chr m:val="∑"/>
                            <m:supHide m:val="on"/>
                            <m:ctrlPr>
                              <a:rPr lang="en-US" sz="1600" b="1" i="1">
                                <a:latin typeface="Cambria Math" panose="02040503050406030204" pitchFamily="18" charset="0"/>
                              </a:rPr>
                            </m:ctrlPr>
                          </m:naryPr>
                          <m:sub>
                            <m:r>
                              <a:rPr lang="en-US" sz="1600" b="1" i="1">
                                <a:latin typeface="Cambria Math" panose="02040503050406030204" pitchFamily="18" charset="0"/>
                              </a:rPr>
                              <m:t>𝒌</m:t>
                            </m:r>
                          </m:sub>
                          <m:sup/>
                          <m:e>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𝒅𝒌</m:t>
                                </m:r>
                              </m:sub>
                            </m:sSub>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𝒖𝒌</m:t>
                                </m:r>
                              </m:sub>
                            </m:sSub>
                            <m:sSub>
                              <m:sSubPr>
                                <m:ctrlPr>
                                  <a:rPr lang="en-US" sz="1600" b="1" i="1">
                                    <a:latin typeface="Cambria Math" panose="02040503050406030204" pitchFamily="18" charset="0"/>
                                  </a:rPr>
                                </m:ctrlPr>
                              </m:sSubPr>
                              <m:e>
                                <m:r>
                                  <a:rPr lang="en-US" sz="1600" b="1" i="1">
                                    <a:latin typeface="Cambria Math" panose="02040503050406030204" pitchFamily="18" charset="0"/>
                                  </a:rPr>
                                  <m:t>𝒂</m:t>
                                </m:r>
                              </m:e>
                              <m:sub>
                                <m:r>
                                  <a:rPr lang="en-US" sz="1600" b="1" i="1">
                                    <a:latin typeface="Cambria Math" panose="02040503050406030204" pitchFamily="18" charset="0"/>
                                  </a:rPr>
                                  <m:t>𝒅𝒌</m:t>
                                </m:r>
                              </m:sub>
                            </m:sSub>
                          </m:e>
                        </m:nary>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𝒃</m:t>
                            </m:r>
                          </m:e>
                          <m:sub>
                            <m:r>
                              <a:rPr lang="en-US" sz="1600" b="1" i="1">
                                <a:latin typeface="Cambria Math" panose="02040503050406030204" pitchFamily="18" charset="0"/>
                              </a:rPr>
                              <m:t>𝒅</m:t>
                            </m:r>
                          </m:sub>
                        </m:sSub>
                        <m:r>
                          <a:rPr lang="en-US" sz="1600" b="1" i="1">
                            <a:latin typeface="Cambria Math" panose="02040503050406030204" pitchFamily="18" charset="0"/>
                          </a:rPr>
                          <m:t>)</m:t>
                        </m:r>
                      </m:oMath>
                    </m:oMathPara>
                  </a14:m>
                  <a:endParaRPr lang="en-US" sz="1400" b="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4404345" y="4969764"/>
                  <a:ext cx="5977719" cy="919738"/>
                </a:xfrm>
                <a:prstGeom prst="rect">
                  <a:avLst/>
                </a:prstGeom>
                <a:blipFill rotWithShape="0">
                  <a:blip r:embed="rId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nvPr>
            </p:nvGraphicFramePr>
            <p:xfrm>
              <a:off x="3226624" y="1718513"/>
              <a:ext cx="3633336" cy="465597"/>
            </p:xfrm>
            <a:graphic>
              <a:graphicData uri="http://schemas.openxmlformats.org/drawingml/2006/table">
                <a:tbl>
                  <a:tblPr firstRow="1" bandRow="1">
                    <a:tableStyleId>{5C22544A-7EE6-4342-B048-85BDC9FD1C3A}</a:tableStyleId>
                  </a:tblPr>
                  <a:tblGrid>
                    <a:gridCol w="519048">
                      <a:extLst>
                        <a:ext uri="{9D8B030D-6E8A-4147-A177-3AD203B41FA5}">
                          <a16:colId xmlns:a16="http://schemas.microsoft.com/office/drawing/2014/main" val="20000"/>
                        </a:ext>
                      </a:extLst>
                    </a:gridCol>
                    <a:gridCol w="519048">
                      <a:extLst>
                        <a:ext uri="{9D8B030D-6E8A-4147-A177-3AD203B41FA5}">
                          <a16:colId xmlns:a16="http://schemas.microsoft.com/office/drawing/2014/main" val="20001"/>
                        </a:ext>
                      </a:extLst>
                    </a:gridCol>
                    <a:gridCol w="519048">
                      <a:extLst>
                        <a:ext uri="{9D8B030D-6E8A-4147-A177-3AD203B41FA5}">
                          <a16:colId xmlns:a16="http://schemas.microsoft.com/office/drawing/2014/main" val="20002"/>
                        </a:ext>
                      </a:extLst>
                    </a:gridCol>
                    <a:gridCol w="519048">
                      <a:extLst>
                        <a:ext uri="{9D8B030D-6E8A-4147-A177-3AD203B41FA5}">
                          <a16:colId xmlns:a16="http://schemas.microsoft.com/office/drawing/2014/main" val="20003"/>
                        </a:ext>
                      </a:extLst>
                    </a:gridCol>
                    <a:gridCol w="519048">
                      <a:extLst>
                        <a:ext uri="{9D8B030D-6E8A-4147-A177-3AD203B41FA5}">
                          <a16:colId xmlns:a16="http://schemas.microsoft.com/office/drawing/2014/main" val="20004"/>
                        </a:ext>
                      </a:extLst>
                    </a:gridCol>
                    <a:gridCol w="519048">
                      <a:extLst>
                        <a:ext uri="{9D8B030D-6E8A-4147-A177-3AD203B41FA5}">
                          <a16:colId xmlns:a16="http://schemas.microsoft.com/office/drawing/2014/main" val="20005"/>
                        </a:ext>
                      </a:extLst>
                    </a:gridCol>
                    <a:gridCol w="519048">
                      <a:extLst>
                        <a:ext uri="{9D8B030D-6E8A-4147-A177-3AD203B41FA5}">
                          <a16:colId xmlns:a16="http://schemas.microsoft.com/office/drawing/2014/main" val="20006"/>
                        </a:ext>
                      </a:extLst>
                    </a:gridCol>
                  </a:tblGrid>
                  <a:tr h="465597">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𝑢</m:t>
                                    </m:r>
                                    <m:r>
                                      <a:rPr lang="en-US" sz="1600" b="0" i="1" smtClean="0">
                                        <a:latin typeface="Cambria Math" panose="02040503050406030204" pitchFamily="18" charset="0"/>
                                      </a:rPr>
                                      <m:t>1</m:t>
                                    </m:r>
                                  </m:sub>
                                </m:sSub>
                              </m:oMath>
                            </m:oMathPara>
                          </a14:m>
                          <a:endParaRPr lang="en-US" sz="1600" b="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𝑢</m:t>
                                    </m:r>
                                    <m:r>
                                      <a:rPr lang="en-US" sz="1600" b="0" i="1" smtClean="0">
                                        <a:latin typeface="Cambria Math" panose="02040503050406030204" pitchFamily="18" charset="0"/>
                                      </a:rPr>
                                      <m:t>2</m:t>
                                    </m:r>
                                  </m:sub>
                                </m:sSub>
                              </m:oMath>
                            </m:oMathPara>
                          </a14:m>
                          <a:endParaRPr lang="en-US" sz="1600" b="0" dirty="0"/>
                        </a:p>
                      </a:txBody>
                      <a:tcPr marL="68580" marR="68580" marT="34290" marB="34290"/>
                    </a:tc>
                    <a:tc>
                      <a:txBody>
                        <a:bodyPr/>
                        <a:lstStyle/>
                        <a:p>
                          <a:endParaRPr lang="en-US" sz="1600" b="0" dirty="0"/>
                        </a:p>
                      </a:txBody>
                      <a:tcPr marL="68580" marR="68580" marT="34290" marB="34290"/>
                    </a:tc>
                    <a:tc>
                      <a:txBody>
                        <a:bodyPr/>
                        <a:lstStyle/>
                        <a:p>
                          <a:endParaRPr lang="en-US" sz="1600" b="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𝑢𝑘</m:t>
                                    </m:r>
                                  </m:sub>
                                </m:sSub>
                              </m:oMath>
                            </m:oMathPara>
                          </a14:m>
                          <a:endParaRPr lang="en-US" sz="1600" b="0" dirty="0"/>
                        </a:p>
                      </a:txBody>
                      <a:tcPr marL="68580" marR="68580" marT="34290" marB="34290"/>
                    </a:tc>
                    <a:tc>
                      <a:txBody>
                        <a:bodyPr/>
                        <a:lstStyle/>
                        <a:p>
                          <a:endParaRPr lang="en-US" sz="1600" b="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𝑢𝐾</m:t>
                                    </m:r>
                                  </m:sub>
                                </m:sSub>
                              </m:oMath>
                            </m:oMathPara>
                          </a14:m>
                          <a:endParaRPr lang="en-US" sz="1600" b="0" dirty="0"/>
                        </a:p>
                      </a:txBody>
                      <a:tcPr marL="68580" marR="68580" marT="34290" marB="34290"/>
                    </a:tc>
                    <a:extLst>
                      <a:ext uri="{0D108BD9-81ED-4DB2-BD59-A6C34878D82A}">
                        <a16:rowId xmlns:a16="http://schemas.microsoft.com/office/drawing/2014/main" val="10000"/>
                      </a:ext>
                    </a:extLst>
                  </a:tr>
                </a:tbl>
              </a:graphicData>
            </a:graphic>
          </p:graphicFrame>
        </mc:Choice>
        <mc:Fallback xmlns="">
          <p:graphicFrame>
            <p:nvGraphicFramePr>
              <p:cNvPr id="20" name="表格 19"/>
              <p:cNvGraphicFramePr>
                <a:graphicFrameLocks noGrp="1"/>
              </p:cNvGraphicFramePr>
              <p:nvPr>
                <p:extLst>
                  <p:ext uri="{D42A27DB-BD31-4B8C-83A1-F6EECF244321}">
                    <p14:modId xmlns:p14="http://schemas.microsoft.com/office/powerpoint/2010/main" val="3837534277"/>
                  </p:ext>
                </p:extLst>
              </p:nvPr>
            </p:nvGraphicFramePr>
            <p:xfrm>
              <a:off x="3226624" y="1718513"/>
              <a:ext cx="3633336" cy="465597"/>
            </p:xfrm>
            <a:graphic>
              <a:graphicData uri="http://schemas.openxmlformats.org/drawingml/2006/table">
                <a:tbl>
                  <a:tblPr firstRow="1" bandRow="1">
                    <a:tableStyleId>{5C22544A-7EE6-4342-B048-85BDC9FD1C3A}</a:tableStyleId>
                  </a:tblPr>
                  <a:tblGrid>
                    <a:gridCol w="519048"/>
                    <a:gridCol w="519048"/>
                    <a:gridCol w="519048"/>
                    <a:gridCol w="519048"/>
                    <a:gridCol w="519048"/>
                    <a:gridCol w="519048"/>
                    <a:gridCol w="519048"/>
                  </a:tblGrid>
                  <a:tr h="465597">
                    <a:tc>
                      <a:txBody>
                        <a:bodyPr/>
                        <a:lstStyle/>
                        <a:p>
                          <a:endParaRPr lang="en-US"/>
                        </a:p>
                      </a:txBody>
                      <a:tcPr marL="68580" marR="68580" marT="34290" marB="34290">
                        <a:blipFill rotWithShape="0">
                          <a:blip r:embed="rId5"/>
                          <a:stretch>
                            <a:fillRect l="-1176" t="-1282" r="-607059" b="-5128"/>
                          </a:stretch>
                        </a:blipFill>
                      </a:tcPr>
                    </a:tc>
                    <a:tc>
                      <a:txBody>
                        <a:bodyPr/>
                        <a:lstStyle/>
                        <a:p>
                          <a:endParaRPr lang="en-US"/>
                        </a:p>
                      </a:txBody>
                      <a:tcPr marL="68580" marR="68580" marT="34290" marB="34290">
                        <a:blipFill rotWithShape="0">
                          <a:blip r:embed="rId5"/>
                          <a:stretch>
                            <a:fillRect l="-100000" t="-1282" r="-500000" b="-5128"/>
                          </a:stretch>
                        </a:blipFill>
                      </a:tcPr>
                    </a:tc>
                    <a:tc>
                      <a:txBody>
                        <a:bodyPr/>
                        <a:lstStyle/>
                        <a:p>
                          <a:endParaRPr lang="en-US" sz="1600" b="0" dirty="0"/>
                        </a:p>
                      </a:txBody>
                      <a:tcPr marL="68580" marR="68580" marT="34290" marB="34290"/>
                    </a:tc>
                    <a:tc>
                      <a:txBody>
                        <a:bodyPr/>
                        <a:lstStyle/>
                        <a:p>
                          <a:endParaRPr lang="en-US" sz="1600" b="0" dirty="0"/>
                        </a:p>
                      </a:txBody>
                      <a:tcPr marL="68580" marR="68580" marT="34290" marB="34290"/>
                    </a:tc>
                    <a:tc>
                      <a:txBody>
                        <a:bodyPr/>
                        <a:lstStyle/>
                        <a:p>
                          <a:endParaRPr lang="en-US"/>
                        </a:p>
                      </a:txBody>
                      <a:tcPr marL="68580" marR="68580" marT="34290" marB="34290">
                        <a:blipFill rotWithShape="0">
                          <a:blip r:embed="rId5"/>
                          <a:stretch>
                            <a:fillRect l="-402353" t="-1282" r="-205882" b="-5128"/>
                          </a:stretch>
                        </a:blipFill>
                      </a:tcPr>
                    </a:tc>
                    <a:tc>
                      <a:txBody>
                        <a:bodyPr/>
                        <a:lstStyle/>
                        <a:p>
                          <a:endParaRPr lang="en-US" sz="1600" b="0" dirty="0"/>
                        </a:p>
                      </a:txBody>
                      <a:tcPr marL="68580" marR="68580" marT="34290" marB="34290"/>
                    </a:tc>
                    <a:tc>
                      <a:txBody>
                        <a:bodyPr/>
                        <a:lstStyle/>
                        <a:p>
                          <a:endParaRPr lang="en-US"/>
                        </a:p>
                      </a:txBody>
                      <a:tcPr marL="68580" marR="68580" marT="34290" marB="34290">
                        <a:blipFill rotWithShape="0">
                          <a:blip r:embed="rId5"/>
                          <a:stretch>
                            <a:fillRect l="-603529" t="-1282" r="-4706" b="-512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1" name="表格 20"/>
              <p:cNvGraphicFramePr>
                <a:graphicFrameLocks noGrp="1"/>
              </p:cNvGraphicFramePr>
              <p:nvPr>
                <p:extLst/>
              </p:nvPr>
            </p:nvGraphicFramePr>
            <p:xfrm>
              <a:off x="3223482" y="2409858"/>
              <a:ext cx="3637431" cy="411704"/>
            </p:xfrm>
            <a:graphic>
              <a:graphicData uri="http://schemas.openxmlformats.org/drawingml/2006/table">
                <a:tbl>
                  <a:tblPr firstRow="1" bandRow="1">
                    <a:tableStyleId>{5C22544A-7EE6-4342-B048-85BDC9FD1C3A}</a:tableStyleId>
                  </a:tblPr>
                  <a:tblGrid>
                    <a:gridCol w="519633">
                      <a:extLst>
                        <a:ext uri="{9D8B030D-6E8A-4147-A177-3AD203B41FA5}">
                          <a16:colId xmlns:a16="http://schemas.microsoft.com/office/drawing/2014/main" val="20000"/>
                        </a:ext>
                      </a:extLst>
                    </a:gridCol>
                    <a:gridCol w="519633">
                      <a:extLst>
                        <a:ext uri="{9D8B030D-6E8A-4147-A177-3AD203B41FA5}">
                          <a16:colId xmlns:a16="http://schemas.microsoft.com/office/drawing/2014/main" val="20001"/>
                        </a:ext>
                      </a:extLst>
                    </a:gridCol>
                    <a:gridCol w="519633">
                      <a:extLst>
                        <a:ext uri="{9D8B030D-6E8A-4147-A177-3AD203B41FA5}">
                          <a16:colId xmlns:a16="http://schemas.microsoft.com/office/drawing/2014/main" val="20002"/>
                        </a:ext>
                      </a:extLst>
                    </a:gridCol>
                    <a:gridCol w="519633">
                      <a:extLst>
                        <a:ext uri="{9D8B030D-6E8A-4147-A177-3AD203B41FA5}">
                          <a16:colId xmlns:a16="http://schemas.microsoft.com/office/drawing/2014/main" val="20003"/>
                        </a:ext>
                      </a:extLst>
                    </a:gridCol>
                    <a:gridCol w="519633">
                      <a:extLst>
                        <a:ext uri="{9D8B030D-6E8A-4147-A177-3AD203B41FA5}">
                          <a16:colId xmlns:a16="http://schemas.microsoft.com/office/drawing/2014/main" val="20004"/>
                        </a:ext>
                      </a:extLst>
                    </a:gridCol>
                    <a:gridCol w="519633">
                      <a:extLst>
                        <a:ext uri="{9D8B030D-6E8A-4147-A177-3AD203B41FA5}">
                          <a16:colId xmlns:a16="http://schemas.microsoft.com/office/drawing/2014/main" val="20005"/>
                        </a:ext>
                      </a:extLst>
                    </a:gridCol>
                    <a:gridCol w="519633">
                      <a:extLst>
                        <a:ext uri="{9D8B030D-6E8A-4147-A177-3AD203B41FA5}">
                          <a16:colId xmlns:a16="http://schemas.microsoft.com/office/drawing/2014/main" val="20006"/>
                        </a:ext>
                      </a:extLst>
                    </a:gridCol>
                  </a:tblGrid>
                  <a:tr h="411704">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𝑑</m:t>
                                    </m:r>
                                    <m:r>
                                      <a:rPr lang="en-US" sz="1600" b="0" i="1" smtClean="0">
                                        <a:latin typeface="Cambria Math" panose="02040503050406030204" pitchFamily="18" charset="0"/>
                                      </a:rPr>
                                      <m:t>1</m:t>
                                    </m:r>
                                  </m:sub>
                                </m:sSub>
                              </m:oMath>
                            </m:oMathPara>
                          </a14:m>
                          <a:endParaRPr lang="en-US" sz="1600" b="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𝑑</m:t>
                                    </m:r>
                                    <m:r>
                                      <a:rPr lang="en-US" sz="1600" b="0" i="1" smtClean="0">
                                        <a:latin typeface="Cambria Math" panose="02040503050406030204" pitchFamily="18" charset="0"/>
                                      </a:rPr>
                                      <m:t>2</m:t>
                                    </m:r>
                                  </m:sub>
                                </m:sSub>
                              </m:oMath>
                            </m:oMathPara>
                          </a14:m>
                          <a:endParaRPr lang="en-US" sz="1600" b="0" dirty="0"/>
                        </a:p>
                      </a:txBody>
                      <a:tcPr marL="68580" marR="68580" marT="34290" marB="34290"/>
                    </a:tc>
                    <a:tc>
                      <a:txBody>
                        <a:bodyPr/>
                        <a:lstStyle/>
                        <a:p>
                          <a:endParaRPr lang="en-US" sz="1600" b="0" dirty="0"/>
                        </a:p>
                      </a:txBody>
                      <a:tcPr marL="68580" marR="68580" marT="34290" marB="34290"/>
                    </a:tc>
                    <a:tc>
                      <a:txBody>
                        <a:bodyPr/>
                        <a:lstStyle/>
                        <a:p>
                          <a:endParaRPr lang="en-US" sz="1600" b="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𝑑𝑘</m:t>
                                    </m:r>
                                  </m:sub>
                                </m:sSub>
                              </m:oMath>
                            </m:oMathPara>
                          </a14:m>
                          <a:endParaRPr lang="en-US" sz="1600" b="0" dirty="0"/>
                        </a:p>
                      </a:txBody>
                      <a:tcPr marL="68580" marR="68580" marT="34290" marB="34290"/>
                    </a:tc>
                    <a:tc>
                      <a:txBody>
                        <a:bodyPr/>
                        <a:lstStyle/>
                        <a:p>
                          <a:endParaRPr lang="en-US" sz="1600" b="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𝑑𝐾</m:t>
                                    </m:r>
                                  </m:sub>
                                </m:sSub>
                              </m:oMath>
                            </m:oMathPara>
                          </a14:m>
                          <a:endParaRPr lang="en-US" sz="1600" b="0" dirty="0"/>
                        </a:p>
                      </a:txBody>
                      <a:tcPr marL="68580" marR="68580" marT="34290" marB="34290"/>
                    </a:tc>
                    <a:extLst>
                      <a:ext uri="{0D108BD9-81ED-4DB2-BD59-A6C34878D82A}">
                        <a16:rowId xmlns:a16="http://schemas.microsoft.com/office/drawing/2014/main" val="10000"/>
                      </a:ext>
                    </a:extLst>
                  </a:tr>
                </a:tbl>
              </a:graphicData>
            </a:graphic>
          </p:graphicFrame>
        </mc:Choice>
        <mc:Fallback xmlns="">
          <p:graphicFrame>
            <p:nvGraphicFramePr>
              <p:cNvPr id="21" name="表格 20"/>
              <p:cNvGraphicFramePr>
                <a:graphicFrameLocks noGrp="1"/>
              </p:cNvGraphicFramePr>
              <p:nvPr>
                <p:extLst>
                  <p:ext uri="{D42A27DB-BD31-4B8C-83A1-F6EECF244321}">
                    <p14:modId xmlns:p14="http://schemas.microsoft.com/office/powerpoint/2010/main" val="1270101981"/>
                  </p:ext>
                </p:extLst>
              </p:nvPr>
            </p:nvGraphicFramePr>
            <p:xfrm>
              <a:off x="3223482" y="2409858"/>
              <a:ext cx="3637431" cy="411704"/>
            </p:xfrm>
            <a:graphic>
              <a:graphicData uri="http://schemas.openxmlformats.org/drawingml/2006/table">
                <a:tbl>
                  <a:tblPr firstRow="1" bandRow="1">
                    <a:tableStyleId>{5C22544A-7EE6-4342-B048-85BDC9FD1C3A}</a:tableStyleId>
                  </a:tblPr>
                  <a:tblGrid>
                    <a:gridCol w="519633"/>
                    <a:gridCol w="519633"/>
                    <a:gridCol w="519633"/>
                    <a:gridCol w="519633"/>
                    <a:gridCol w="519633"/>
                    <a:gridCol w="519633"/>
                    <a:gridCol w="519633"/>
                  </a:tblGrid>
                  <a:tr h="411704">
                    <a:tc>
                      <a:txBody>
                        <a:bodyPr/>
                        <a:lstStyle/>
                        <a:p>
                          <a:endParaRPr lang="en-US"/>
                        </a:p>
                      </a:txBody>
                      <a:tcPr marL="68580" marR="68580" marT="34290" marB="34290">
                        <a:blipFill rotWithShape="0">
                          <a:blip r:embed="rId6"/>
                          <a:stretch>
                            <a:fillRect l="-1176" t="-1471" r="-608235" b="-7353"/>
                          </a:stretch>
                        </a:blipFill>
                      </a:tcPr>
                    </a:tc>
                    <a:tc>
                      <a:txBody>
                        <a:bodyPr/>
                        <a:lstStyle/>
                        <a:p>
                          <a:endParaRPr lang="en-US"/>
                        </a:p>
                      </a:txBody>
                      <a:tcPr marL="68580" marR="68580" marT="34290" marB="34290">
                        <a:blipFill rotWithShape="0">
                          <a:blip r:embed="rId6"/>
                          <a:stretch>
                            <a:fillRect l="-100000" t="-1471" r="-501163" b="-7353"/>
                          </a:stretch>
                        </a:blipFill>
                      </a:tcPr>
                    </a:tc>
                    <a:tc>
                      <a:txBody>
                        <a:bodyPr/>
                        <a:lstStyle/>
                        <a:p>
                          <a:endParaRPr lang="en-US" sz="1600" b="0" dirty="0"/>
                        </a:p>
                      </a:txBody>
                      <a:tcPr marL="68580" marR="68580" marT="34290" marB="34290"/>
                    </a:tc>
                    <a:tc>
                      <a:txBody>
                        <a:bodyPr/>
                        <a:lstStyle/>
                        <a:p>
                          <a:endParaRPr lang="en-US" sz="1600" b="0" dirty="0"/>
                        </a:p>
                      </a:txBody>
                      <a:tcPr marL="68580" marR="68580" marT="34290" marB="34290"/>
                    </a:tc>
                    <a:tc>
                      <a:txBody>
                        <a:bodyPr/>
                        <a:lstStyle/>
                        <a:p>
                          <a:endParaRPr lang="en-US"/>
                        </a:p>
                      </a:txBody>
                      <a:tcPr marL="68580" marR="68580" marT="34290" marB="34290">
                        <a:blipFill rotWithShape="0">
                          <a:blip r:embed="rId6"/>
                          <a:stretch>
                            <a:fillRect l="-403529" t="-1471" r="-205882" b="-7353"/>
                          </a:stretch>
                        </a:blipFill>
                      </a:tcPr>
                    </a:tc>
                    <a:tc>
                      <a:txBody>
                        <a:bodyPr/>
                        <a:lstStyle/>
                        <a:p>
                          <a:endParaRPr lang="en-US" sz="1600" b="0" dirty="0"/>
                        </a:p>
                      </a:txBody>
                      <a:tcPr marL="68580" marR="68580" marT="34290" marB="34290"/>
                    </a:tc>
                    <a:tc>
                      <a:txBody>
                        <a:bodyPr/>
                        <a:lstStyle/>
                        <a:p>
                          <a:endParaRPr lang="en-US"/>
                        </a:p>
                      </a:txBody>
                      <a:tcPr marL="68580" marR="68580" marT="34290" marB="34290">
                        <a:blipFill rotWithShape="0">
                          <a:blip r:embed="rId6"/>
                          <a:stretch>
                            <a:fillRect l="-604706" t="-1471" r="-4706" b="-7353"/>
                          </a:stretch>
                        </a:blipFill>
                      </a:tcPr>
                    </a:tc>
                  </a:tr>
                </a:tbl>
              </a:graphicData>
            </a:graphic>
          </p:graphicFrame>
        </mc:Fallback>
      </mc:AlternateContent>
      <mc:AlternateContent xmlns:mc="http://schemas.openxmlformats.org/markup-compatibility/2006" xmlns:a14="http://schemas.microsoft.com/office/drawing/2010/main">
        <mc:Choice Requires="a14">
          <p:sp>
            <p:nvSpPr>
              <p:cNvPr id="22" name="文本框 21"/>
              <p:cNvSpPr txBox="1"/>
              <p:nvPr/>
            </p:nvSpPr>
            <p:spPr>
              <a:xfrm>
                <a:off x="2757614" y="1739148"/>
                <a:ext cx="59955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𝒖</m:t>
                          </m:r>
                        </m:sub>
                      </m:sSub>
                    </m:oMath>
                  </m:oMathPara>
                </a14:m>
                <a:endParaRPr lang="en-US" sz="1600" b="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2757614" y="1739148"/>
                <a:ext cx="599552" cy="33855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2757332" y="2422249"/>
                <a:ext cx="59955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𝒂</m:t>
                          </m:r>
                        </m:e>
                        <m:sub>
                          <m:r>
                            <a:rPr lang="en-US" sz="1600" b="1" i="1">
                              <a:latin typeface="Cambria Math" panose="02040503050406030204" pitchFamily="18" charset="0"/>
                            </a:rPr>
                            <m:t>𝒅</m:t>
                          </m:r>
                        </m:sub>
                      </m:sSub>
                    </m:oMath>
                  </m:oMathPara>
                </a14:m>
                <a:endParaRPr lang="en-US" sz="1600" b="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2757332" y="2422249"/>
                <a:ext cx="599552" cy="338554"/>
              </a:xfrm>
              <a:prstGeom prst="rect">
                <a:avLst/>
              </a:prstGeom>
              <a:blipFill rotWithShape="0">
                <a:blip r:embed="rId8"/>
                <a:stretch>
                  <a:fillRect/>
                </a:stretch>
              </a:blipFill>
            </p:spPr>
            <p:txBody>
              <a:bodyPr/>
              <a:lstStyle/>
              <a:p>
                <a:r>
                  <a:rPr lang="en-US">
                    <a:noFill/>
                  </a:rPr>
                  <a:t> </a:t>
                </a:r>
              </a:p>
            </p:txBody>
          </p:sp>
        </mc:Fallback>
      </mc:AlternateContent>
      <p:grpSp>
        <p:nvGrpSpPr>
          <p:cNvPr id="4" name="组合 3"/>
          <p:cNvGrpSpPr/>
          <p:nvPr/>
        </p:nvGrpSpPr>
        <p:grpSpPr>
          <a:xfrm>
            <a:off x="1030042" y="4608360"/>
            <a:ext cx="4724473" cy="689804"/>
            <a:chOff x="1792310" y="5548096"/>
            <a:chExt cx="6299297" cy="919738"/>
          </a:xfrm>
        </p:grpSpPr>
        <mc:AlternateContent xmlns:mc="http://schemas.openxmlformats.org/markup-compatibility/2006" xmlns:a14="http://schemas.microsoft.com/office/drawing/2010/main">
          <mc:Choice Requires="a14">
            <p:sp>
              <p:nvSpPr>
                <p:cNvPr id="42" name="文本框 41"/>
                <p:cNvSpPr txBox="1"/>
                <p:nvPr/>
              </p:nvSpPr>
              <p:spPr>
                <a:xfrm>
                  <a:off x="2113887" y="5548096"/>
                  <a:ext cx="5977720" cy="9197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a:latin typeface="Cambria Math" panose="02040503050406030204" pitchFamily="18" charset="0"/>
                          </a:rPr>
                          <m:t>𝒑</m:t>
                        </m:r>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𝒗</m:t>
                                </m:r>
                              </m:e>
                              <m:sub>
                                <m:r>
                                  <a:rPr lang="en-US" sz="1600" b="1" i="1">
                                    <a:latin typeface="Cambria Math" panose="02040503050406030204" pitchFamily="18" charset="0"/>
                                  </a:rPr>
                                  <m:t>𝒖𝒅</m:t>
                                </m:r>
                              </m:sub>
                            </m:sSub>
                            <m:r>
                              <a:rPr lang="en-US" sz="1600" b="1" i="1">
                                <a:latin typeface="Cambria Math" panose="02040503050406030204" pitchFamily="18" charset="0"/>
                              </a:rPr>
                              <m:t>=−</m:t>
                            </m:r>
                            <m:r>
                              <a:rPr lang="en-US" sz="1600" b="1" i="1">
                                <a:latin typeface="Cambria Math" panose="02040503050406030204" pitchFamily="18" charset="0"/>
                              </a:rPr>
                              <m:t>𝟏</m:t>
                            </m:r>
                          </m:e>
                        </m:d>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𝝈</m:t>
                        </m:r>
                        <m:r>
                          <a:rPr lang="en-US" sz="1600" b="1" i="1">
                            <a:latin typeface="Cambria Math" panose="02040503050406030204" pitchFamily="18" charset="0"/>
                          </a:rPr>
                          <m:t>(</m:t>
                        </m:r>
                        <m:nary>
                          <m:naryPr>
                            <m:chr m:val="∑"/>
                            <m:supHide m:val="on"/>
                            <m:ctrlPr>
                              <a:rPr lang="en-US" sz="1600" b="1" i="1">
                                <a:latin typeface="Cambria Math" panose="02040503050406030204" pitchFamily="18" charset="0"/>
                              </a:rPr>
                            </m:ctrlPr>
                          </m:naryPr>
                          <m:sub>
                            <m:r>
                              <a:rPr lang="en-US" sz="1600" b="1" i="1">
                                <a:latin typeface="Cambria Math" panose="02040503050406030204" pitchFamily="18" charset="0"/>
                              </a:rPr>
                              <m:t>𝒌</m:t>
                            </m:r>
                          </m:sub>
                          <m:sup/>
                          <m:e>
                            <m:sSub>
                              <m:sSubPr>
                                <m:ctrlPr>
                                  <a:rPr lang="en-US" sz="1600" b="1" i="1">
                                    <a:latin typeface="Cambria Math" panose="02040503050406030204" pitchFamily="18" charset="0"/>
                                  </a:rPr>
                                </m:ctrlPr>
                              </m:sSubPr>
                              <m:e>
                                <m:r>
                                  <a:rPr lang="en-US" sz="1600" b="1" i="1">
                                    <a:latin typeface="Cambria Math" panose="02040503050406030204" pitchFamily="18" charset="0"/>
                                  </a:rPr>
                                  <m:t>𝜽</m:t>
                                </m:r>
                              </m:e>
                              <m:sub>
                                <m:r>
                                  <a:rPr lang="en-US" sz="1600" b="1" i="1">
                                    <a:latin typeface="Cambria Math" panose="02040503050406030204" pitchFamily="18" charset="0"/>
                                  </a:rPr>
                                  <m:t>𝒅𝒌</m:t>
                                </m:r>
                              </m:sub>
                            </m:sSub>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𝒖𝒌</m:t>
                                </m:r>
                              </m:sub>
                            </m:sSub>
                            <m:sSub>
                              <m:sSubPr>
                                <m:ctrlPr>
                                  <a:rPr lang="en-US" sz="1600" b="1" i="1">
                                    <a:latin typeface="Cambria Math" panose="02040503050406030204" pitchFamily="18" charset="0"/>
                                  </a:rPr>
                                </m:ctrlPr>
                              </m:sSubPr>
                              <m:e>
                                <m:r>
                                  <a:rPr lang="en-US" sz="1600" b="1" i="1">
                                    <a:latin typeface="Cambria Math" panose="02040503050406030204" pitchFamily="18" charset="0"/>
                                  </a:rPr>
                                  <m:t>𝒂</m:t>
                                </m:r>
                              </m:e>
                              <m:sub>
                                <m:r>
                                  <a:rPr lang="en-US" sz="1600" b="1" i="1">
                                    <a:latin typeface="Cambria Math" panose="02040503050406030204" pitchFamily="18" charset="0"/>
                                  </a:rPr>
                                  <m:t>𝒅𝒌</m:t>
                                </m:r>
                              </m:sub>
                            </m:sSub>
                          </m:e>
                        </m:nary>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𝒃</m:t>
                            </m:r>
                          </m:e>
                          <m:sub>
                            <m:r>
                              <a:rPr lang="en-US" sz="1600" b="1" i="1">
                                <a:latin typeface="Cambria Math" panose="02040503050406030204" pitchFamily="18" charset="0"/>
                              </a:rPr>
                              <m:t>𝒅</m:t>
                            </m:r>
                          </m:sub>
                        </m:sSub>
                        <m:r>
                          <a:rPr lang="en-US" sz="1600" b="1" i="1">
                            <a:latin typeface="Cambria Math" panose="02040503050406030204" pitchFamily="18" charset="0"/>
                          </a:rPr>
                          <m:t>)</m:t>
                        </m:r>
                      </m:oMath>
                    </m:oMathPara>
                  </a14:m>
                  <a:endParaRPr lang="en-US" sz="1400" b="1" dirty="0"/>
                </a:p>
              </p:txBody>
            </p:sp>
          </mc:Choice>
          <mc:Fallback xmlns="">
            <p:sp>
              <p:nvSpPr>
                <p:cNvPr id="42" name="文本框 41"/>
                <p:cNvSpPr txBox="1">
                  <a:spLocks noRot="1" noChangeAspect="1" noMove="1" noResize="1" noEditPoints="1" noAdjustHandles="1" noChangeArrowheads="1" noChangeShapeType="1" noTextEdit="1"/>
                </p:cNvSpPr>
                <p:nvPr/>
              </p:nvSpPr>
              <p:spPr>
                <a:xfrm>
                  <a:off x="2113887" y="5548096"/>
                  <a:ext cx="5977720" cy="919738"/>
                </a:xfrm>
                <a:prstGeom prst="rect">
                  <a:avLst/>
                </a:prstGeom>
                <a:blipFill rotWithShape="0">
                  <a:blip r:embed="rId9"/>
                  <a:stretch>
                    <a:fillRect/>
                  </a:stretch>
                </a:blipFill>
              </p:spPr>
              <p:txBody>
                <a:bodyPr/>
                <a:lstStyle/>
                <a:p>
                  <a:r>
                    <a:rPr lang="en-US">
                      <a:noFill/>
                    </a:rPr>
                    <a:t> </a:t>
                  </a:r>
                </a:p>
              </p:txBody>
            </p:sp>
          </mc:Fallback>
        </mc:AlternateContent>
        <p:grpSp>
          <p:nvGrpSpPr>
            <p:cNvPr id="44" name="组合 43"/>
            <p:cNvGrpSpPr/>
            <p:nvPr/>
          </p:nvGrpSpPr>
          <p:grpSpPr>
            <a:xfrm>
              <a:off x="1792310" y="5617425"/>
              <a:ext cx="1024063" cy="410369"/>
              <a:chOff x="-3227043" y="1922399"/>
              <a:chExt cx="1024063" cy="410369"/>
            </a:xfrm>
          </p:grpSpPr>
          <p:cxnSp>
            <p:nvCxnSpPr>
              <p:cNvPr id="45" name="直接箭头连接符 44"/>
              <p:cNvCxnSpPr/>
              <p:nvPr/>
            </p:nvCxnSpPr>
            <p:spPr>
              <a:xfrm>
                <a:off x="-3227043" y="2323367"/>
                <a:ext cx="643155" cy="0"/>
              </a:xfrm>
              <a:prstGeom prst="straightConnector1">
                <a:avLst/>
              </a:prstGeom>
              <a:ln>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3199267" y="1922399"/>
                <a:ext cx="996287" cy="410369"/>
              </a:xfrm>
              <a:prstGeom prst="rect">
                <a:avLst/>
              </a:prstGeom>
              <a:noFill/>
            </p:spPr>
            <p:txBody>
              <a:bodyPr wrap="square" rtlCol="0">
                <a:spAutoFit/>
              </a:bodyPr>
              <a:lstStyle/>
              <a:p>
                <a:r>
                  <a:rPr lang="en-US" sz="1400" dirty="0">
                    <a:solidFill>
                      <a:schemeClr val="accent1"/>
                    </a:solidFill>
                  </a:rPr>
                  <a:t>NAY</a:t>
                </a:r>
              </a:p>
            </p:txBody>
          </p:sp>
        </p:grpSp>
      </p:grpSp>
      <mc:AlternateContent xmlns:mc="http://schemas.openxmlformats.org/markup-compatibility/2006" xmlns:a14="http://schemas.microsoft.com/office/drawing/2010/main">
        <mc:Choice Requires="a14">
          <p:sp>
            <p:nvSpPr>
              <p:cNvPr id="5" name="文本框 4"/>
              <p:cNvSpPr txBox="1"/>
              <p:nvPr/>
            </p:nvSpPr>
            <p:spPr>
              <a:xfrm>
                <a:off x="78213" y="1740179"/>
                <a:ext cx="2913906" cy="338554"/>
              </a:xfrm>
              <a:prstGeom prst="rect">
                <a:avLst/>
              </a:prstGeom>
              <a:noFill/>
            </p:spPr>
            <p:txBody>
              <a:bodyPr wrap="square" rtlCol="0">
                <a:spAutoFit/>
              </a:bodyPr>
              <a:lstStyle/>
              <a:p>
                <a:r>
                  <a:rPr lang="en-US" sz="1600" b="1" dirty="0" smtClean="0"/>
                  <a:t>Ideology embedding of Voter </a:t>
                </a:r>
                <a14:m>
                  <m:oMath xmlns:m="http://schemas.openxmlformats.org/officeDocument/2006/math">
                    <m:r>
                      <a:rPr lang="en-US" sz="1600" b="1" i="1">
                        <a:latin typeface="Cambria Math" panose="02040503050406030204" pitchFamily="18" charset="0"/>
                      </a:rPr>
                      <m:t>𝒖</m:t>
                    </m:r>
                  </m:oMath>
                </a14:m>
                <a:endParaRPr lang="en-US" sz="1600" b="1" dirty="0"/>
              </a:p>
            </p:txBody>
          </p:sp>
        </mc:Choice>
        <mc:Fallback xmlns="">
          <p:sp>
            <p:nvSpPr>
              <p:cNvPr id="5" name="文本框 4"/>
              <p:cNvSpPr txBox="1">
                <a:spLocks noRot="1" noChangeAspect="1" noMove="1" noResize="1" noEditPoints="1" noAdjustHandles="1" noChangeArrowheads="1" noChangeShapeType="1" noTextEdit="1"/>
              </p:cNvSpPr>
              <p:nvPr/>
            </p:nvSpPr>
            <p:spPr>
              <a:xfrm>
                <a:off x="78213" y="1740179"/>
                <a:ext cx="2913906" cy="338554"/>
              </a:xfrm>
              <a:prstGeom prst="rect">
                <a:avLst/>
              </a:prstGeom>
              <a:blipFill rotWithShape="0">
                <a:blip r:embed="rId10"/>
                <a:stretch>
                  <a:fillRect l="-1255"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52400" y="2456359"/>
                <a:ext cx="2905008" cy="341124"/>
              </a:xfrm>
              <a:prstGeom prst="rect">
                <a:avLst/>
              </a:prstGeom>
              <a:noFill/>
            </p:spPr>
            <p:txBody>
              <a:bodyPr wrap="square" rtlCol="0">
                <a:spAutoFit/>
              </a:bodyPr>
              <a:lstStyle/>
              <a:p>
                <a:r>
                  <a:rPr lang="en-US" sz="1600" b="1" dirty="0"/>
                  <a:t>Ideology embedding </a:t>
                </a:r>
                <a:r>
                  <a:rPr lang="en-US" sz="1600" b="1" dirty="0" smtClean="0"/>
                  <a:t>of Bill </a:t>
                </a:r>
                <a14:m>
                  <m:oMath xmlns:m="http://schemas.openxmlformats.org/officeDocument/2006/math">
                    <m:r>
                      <a:rPr lang="en-US" sz="1600" b="1" i="1">
                        <a:latin typeface="Cambria Math" panose="02040503050406030204" pitchFamily="18" charset="0"/>
                      </a:rPr>
                      <m:t>𝒅</m:t>
                    </m:r>
                  </m:oMath>
                </a14:m>
                <a:endParaRPr lang="en-US" sz="1600" b="1" dirty="0"/>
              </a:p>
            </p:txBody>
          </p:sp>
        </mc:Choice>
        <mc:Fallback xmlns="">
          <p:sp>
            <p:nvSpPr>
              <p:cNvPr id="47" name="文本框 46"/>
              <p:cNvSpPr txBox="1">
                <a:spLocks noRot="1" noChangeAspect="1" noMove="1" noResize="1" noEditPoints="1" noAdjustHandles="1" noChangeArrowheads="1" noChangeShapeType="1" noTextEdit="1"/>
              </p:cNvSpPr>
              <p:nvPr/>
            </p:nvSpPr>
            <p:spPr>
              <a:xfrm>
                <a:off x="152400" y="2456359"/>
                <a:ext cx="2905008" cy="341124"/>
              </a:xfrm>
              <a:prstGeom prst="rect">
                <a:avLst/>
              </a:prstGeom>
              <a:blipFill rotWithShape="0">
                <a:blip r:embed="rId11"/>
                <a:stretch>
                  <a:fillRect l="-1048"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69658" y="5584991"/>
                <a:ext cx="6644047" cy="7212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a:latin typeface="Cambria Math" panose="02040503050406030204" pitchFamily="18" charset="0"/>
                        </a:rPr>
                        <m:t>𝒑</m:t>
                      </m:r>
                      <m:d>
                        <m:dPr>
                          <m:ctrlPr>
                            <a:rPr lang="en-US" sz="1600" b="1" i="1">
                              <a:latin typeface="Cambria Math" panose="02040503050406030204" pitchFamily="18" charset="0"/>
                            </a:rPr>
                          </m:ctrlPr>
                        </m:dPr>
                        <m:e>
                          <m:r>
                            <a:rPr lang="en-US" sz="1600" b="1" i="1">
                              <a:latin typeface="Cambria Math" panose="02040503050406030204" pitchFamily="18" charset="0"/>
                            </a:rPr>
                            <m:t>𝑽</m:t>
                          </m:r>
                        </m:e>
                        <m:e>
                          <m:r>
                            <a:rPr lang="en-US" sz="1600" b="1" i="1">
                              <a:latin typeface="Cambria Math" panose="02040503050406030204" pitchFamily="18" charset="0"/>
                            </a:rPr>
                            <m:t>𝜽</m:t>
                          </m:r>
                          <m:r>
                            <a:rPr lang="en-US" sz="1600" b="1" i="1">
                              <a:latin typeface="Cambria Math" panose="02040503050406030204" pitchFamily="18" charset="0"/>
                            </a:rPr>
                            <m:t>,</m:t>
                          </m:r>
                          <m:r>
                            <a:rPr lang="en-US" sz="1600" b="1" i="1">
                              <a:latin typeface="Cambria Math" panose="02040503050406030204" pitchFamily="18" charset="0"/>
                            </a:rPr>
                            <m:t>𝑿</m:t>
                          </m:r>
                          <m:r>
                            <a:rPr lang="en-US" sz="1600" b="1" i="1">
                              <a:latin typeface="Cambria Math" panose="02040503050406030204" pitchFamily="18" charset="0"/>
                            </a:rPr>
                            <m:t>,</m:t>
                          </m:r>
                          <m:r>
                            <a:rPr lang="en-US" sz="1600" b="1" i="1">
                              <a:latin typeface="Cambria Math" panose="02040503050406030204" pitchFamily="18" charset="0"/>
                            </a:rPr>
                            <m:t>𝑨</m:t>
                          </m:r>
                          <m:r>
                            <a:rPr lang="en-US" sz="1600" b="1" i="1">
                              <a:latin typeface="Cambria Math" panose="02040503050406030204" pitchFamily="18" charset="0"/>
                            </a:rPr>
                            <m:t>,</m:t>
                          </m:r>
                          <m:r>
                            <a:rPr lang="en-US" sz="1600" b="1" i="1">
                              <a:latin typeface="Cambria Math" panose="02040503050406030204" pitchFamily="18" charset="0"/>
                            </a:rPr>
                            <m:t>𝒃</m:t>
                          </m:r>
                        </m:e>
                      </m:d>
                      <m:r>
                        <a:rPr lang="en-US" sz="1600" b="1" i="1">
                          <a:latin typeface="Cambria Math" panose="02040503050406030204" pitchFamily="18" charset="0"/>
                        </a:rPr>
                        <m:t>=</m:t>
                      </m:r>
                      <m:nary>
                        <m:naryPr>
                          <m:chr m:val="∏"/>
                          <m:supHide m:val="on"/>
                          <m:ctrlPr>
                            <a:rPr lang="en-US" sz="1600" b="1" i="1">
                              <a:latin typeface="Cambria Math" panose="02040503050406030204" pitchFamily="18" charset="0"/>
                            </a:rPr>
                          </m:ctrlPr>
                        </m:naryPr>
                        <m:sub>
                          <m:d>
                            <m:dPr>
                              <m:ctrlPr>
                                <a:rPr lang="en-US" sz="1600" b="1" i="1">
                                  <a:latin typeface="Cambria Math" panose="02040503050406030204" pitchFamily="18" charset="0"/>
                                </a:rPr>
                              </m:ctrlPr>
                            </m:dPr>
                            <m:e>
                              <m:r>
                                <a:rPr lang="en-US" sz="1600" b="1" i="1">
                                  <a:latin typeface="Cambria Math" panose="02040503050406030204" pitchFamily="18" charset="0"/>
                                </a:rPr>
                                <m:t>𝒖</m:t>
                              </m:r>
                              <m:r>
                                <a:rPr lang="en-US" sz="1600" b="1" i="1">
                                  <a:latin typeface="Cambria Math" panose="02040503050406030204" pitchFamily="18" charset="0"/>
                                </a:rPr>
                                <m:t>,</m:t>
                              </m:r>
                              <m:r>
                                <a:rPr lang="en-US" sz="1600" b="1" i="1">
                                  <a:latin typeface="Cambria Math" panose="02040503050406030204" pitchFamily="18" charset="0"/>
                                </a:rPr>
                                <m:t>𝒅</m:t>
                              </m:r>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𝒗</m:t>
                              </m:r>
                            </m:e>
                            <m:sub>
                              <m:r>
                                <a:rPr lang="en-US" sz="1600" b="1" i="1">
                                  <a:latin typeface="Cambria Math" panose="02040503050406030204" pitchFamily="18" charset="0"/>
                                </a:rPr>
                                <m:t>𝒖𝒅</m:t>
                              </m:r>
                            </m:sub>
                          </m:sSub>
                          <m:r>
                            <a:rPr lang="en-US" sz="1600" b="1" i="1">
                              <a:latin typeface="Cambria Math" panose="02040503050406030204" pitchFamily="18" charset="0"/>
                              <a:ea typeface="Cambria Math" panose="02040503050406030204" pitchFamily="18" charset="0"/>
                            </a:rPr>
                            <m:t>≠</m:t>
                          </m:r>
                          <m:r>
                            <a:rPr lang="en-US" sz="1600" b="1" i="1">
                              <a:latin typeface="Cambria Math" panose="02040503050406030204" pitchFamily="18" charset="0"/>
                              <a:ea typeface="Cambria Math" panose="02040503050406030204" pitchFamily="18" charset="0"/>
                            </a:rPr>
                            <m:t>𝟎</m:t>
                          </m:r>
                        </m:sub>
                        <m:sup/>
                        <m:e>
                          <m:r>
                            <a:rPr lang="en-US" sz="1600" b="1" i="1">
                              <a:latin typeface="Cambria Math" panose="02040503050406030204" pitchFamily="18" charset="0"/>
                            </a:rPr>
                            <m:t>(</m:t>
                          </m:r>
                          <m:r>
                            <a:rPr lang="en-US" sz="1600" b="1" i="1">
                              <a:latin typeface="Cambria Math" panose="02040503050406030204" pitchFamily="18" charset="0"/>
                            </a:rPr>
                            <m:t>𝒑</m:t>
                          </m:r>
                          <m:sSup>
                            <m:sSupPr>
                              <m:ctrlPr>
                                <a:rPr lang="en-US" sz="1600" b="1" i="1">
                                  <a:latin typeface="Cambria Math" panose="02040503050406030204" pitchFamily="18" charset="0"/>
                                </a:rPr>
                              </m:ctrlPr>
                            </m:sSupPr>
                            <m:e>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𝒗</m:t>
                                      </m:r>
                                    </m:e>
                                    <m:sub>
                                      <m:r>
                                        <a:rPr lang="en-US" sz="1600" b="1" i="1">
                                          <a:latin typeface="Cambria Math" panose="02040503050406030204" pitchFamily="18" charset="0"/>
                                        </a:rPr>
                                        <m:t>𝒖𝒅</m:t>
                                      </m:r>
                                    </m:sub>
                                  </m:sSub>
                                  <m:r>
                                    <a:rPr lang="en-US" sz="1600" b="1" i="1">
                                      <a:latin typeface="Cambria Math" panose="02040503050406030204" pitchFamily="18" charset="0"/>
                                    </a:rPr>
                                    <m:t>=</m:t>
                                  </m:r>
                                  <m:r>
                                    <a:rPr lang="en-US" sz="1600" b="1" i="1">
                                      <a:latin typeface="Cambria Math" panose="02040503050406030204" pitchFamily="18" charset="0"/>
                                    </a:rPr>
                                    <m:t>𝟏</m:t>
                                  </m:r>
                                </m:e>
                              </m:d>
                            </m:e>
                            <m:sup>
                              <m:f>
                                <m:fPr>
                                  <m:ctrlPr>
                                    <a:rPr lang="en-US" sz="1600" b="1" i="1">
                                      <a:latin typeface="Cambria Math" panose="02040503050406030204" pitchFamily="18" charset="0"/>
                                    </a:rPr>
                                  </m:ctrlPr>
                                </m:fPr>
                                <m:num>
                                  <m:r>
                                    <a:rPr lang="en-US" sz="1600" b="1" i="1">
                                      <a:latin typeface="Cambria Math" panose="02040503050406030204" pitchFamily="18" charset="0"/>
                                    </a:rPr>
                                    <m:t>𝟏</m:t>
                                  </m:r>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𝒗</m:t>
                                      </m:r>
                                    </m:e>
                                    <m:sub>
                                      <m:r>
                                        <a:rPr lang="en-US" sz="1600" b="1" i="1">
                                          <a:latin typeface="Cambria Math" panose="02040503050406030204" pitchFamily="18" charset="0"/>
                                        </a:rPr>
                                        <m:t>𝒖𝒅</m:t>
                                      </m:r>
                                    </m:sub>
                                  </m:sSub>
                                </m:num>
                                <m:den>
                                  <m:r>
                                    <a:rPr lang="en-US" sz="1600" b="1" i="1">
                                      <a:latin typeface="Cambria Math" panose="02040503050406030204" pitchFamily="18" charset="0"/>
                                    </a:rPr>
                                    <m:t>𝟐</m:t>
                                  </m:r>
                                </m:den>
                              </m:f>
                            </m:sup>
                          </m:sSup>
                          <m:r>
                            <a:rPr lang="en-US" sz="1600" b="1" i="1">
                              <a:latin typeface="Cambria Math" panose="02040503050406030204" pitchFamily="18" charset="0"/>
                            </a:rPr>
                            <m:t>𝒑</m:t>
                          </m:r>
                          <m:sSup>
                            <m:sSupPr>
                              <m:ctrlPr>
                                <a:rPr lang="en-US" sz="1600" b="1" i="1">
                                  <a:latin typeface="Cambria Math" panose="02040503050406030204" pitchFamily="18" charset="0"/>
                                </a:rPr>
                              </m:ctrlPr>
                            </m:sSupPr>
                            <m:e>
                              <m:d>
                                <m:dPr>
                                  <m:ctrlPr>
                                    <a:rPr lang="en-US" sz="1600" b="1" i="1">
                                      <a:latin typeface="Cambria Math" panose="02040503050406030204" pitchFamily="18" charset="0"/>
                                    </a:rPr>
                                  </m:ctrlPr>
                                </m:dPr>
                                <m:e>
                                  <m:sSub>
                                    <m:sSubPr>
                                      <m:ctrlPr>
                                        <a:rPr lang="en-US" sz="1600" b="1" i="1">
                                          <a:latin typeface="Cambria Math" panose="02040503050406030204" pitchFamily="18" charset="0"/>
                                        </a:rPr>
                                      </m:ctrlPr>
                                    </m:sSubPr>
                                    <m:e>
                                      <m:r>
                                        <a:rPr lang="en-US" sz="1600" b="1" i="1">
                                          <a:latin typeface="Cambria Math" panose="02040503050406030204" pitchFamily="18" charset="0"/>
                                        </a:rPr>
                                        <m:t>𝒗</m:t>
                                      </m:r>
                                    </m:e>
                                    <m:sub>
                                      <m:r>
                                        <a:rPr lang="en-US" sz="1600" b="1" i="1">
                                          <a:latin typeface="Cambria Math" panose="02040503050406030204" pitchFamily="18" charset="0"/>
                                        </a:rPr>
                                        <m:t>𝒖𝒅</m:t>
                                      </m:r>
                                    </m:sub>
                                  </m:sSub>
                                  <m:r>
                                    <a:rPr lang="en-US" sz="1600" b="1" i="1">
                                      <a:latin typeface="Cambria Math" panose="02040503050406030204" pitchFamily="18" charset="0"/>
                                    </a:rPr>
                                    <m:t>=−</m:t>
                                  </m:r>
                                  <m:r>
                                    <a:rPr lang="en-US" sz="1600" b="1" i="1">
                                      <a:latin typeface="Cambria Math" panose="02040503050406030204" pitchFamily="18" charset="0"/>
                                    </a:rPr>
                                    <m:t>𝟏</m:t>
                                  </m:r>
                                </m:e>
                              </m:d>
                            </m:e>
                            <m:sup>
                              <m:f>
                                <m:fPr>
                                  <m:ctrlPr>
                                    <a:rPr lang="en-US" sz="1600" b="1" i="1">
                                      <a:latin typeface="Cambria Math" panose="02040503050406030204" pitchFamily="18" charset="0"/>
                                    </a:rPr>
                                  </m:ctrlPr>
                                </m:fPr>
                                <m:num>
                                  <m:r>
                                    <a:rPr lang="en-US" sz="1600" b="1" i="1">
                                      <a:latin typeface="Cambria Math" panose="02040503050406030204" pitchFamily="18" charset="0"/>
                                    </a:rPr>
                                    <m:t>𝟏</m:t>
                                  </m:r>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𝒗</m:t>
                                      </m:r>
                                    </m:e>
                                    <m:sub>
                                      <m:r>
                                        <a:rPr lang="en-US" sz="1600" b="1" i="1">
                                          <a:latin typeface="Cambria Math" panose="02040503050406030204" pitchFamily="18" charset="0"/>
                                        </a:rPr>
                                        <m:t>𝒖𝒅</m:t>
                                      </m:r>
                                    </m:sub>
                                  </m:sSub>
                                </m:num>
                                <m:den>
                                  <m:r>
                                    <a:rPr lang="en-US" sz="1600" b="1" i="1">
                                      <a:latin typeface="Cambria Math" panose="02040503050406030204" pitchFamily="18" charset="0"/>
                                    </a:rPr>
                                    <m:t>𝟐</m:t>
                                  </m:r>
                                </m:den>
                              </m:f>
                            </m:sup>
                          </m:sSup>
                        </m:e>
                      </m:nary>
                      <m:r>
                        <a:rPr lang="en-US" sz="1600" b="1" i="1">
                          <a:latin typeface="Cambria Math" panose="02040503050406030204" pitchFamily="18" charset="0"/>
                        </a:rPr>
                        <m:t>)</m:t>
                      </m:r>
                    </m:oMath>
                  </m:oMathPara>
                </a14:m>
                <a:endParaRPr lang="en-US" sz="1600" b="1" dirty="0"/>
              </a:p>
            </p:txBody>
          </p:sp>
        </mc:Choice>
        <mc:Fallback xmlns="">
          <p:sp>
            <p:nvSpPr>
              <p:cNvPr id="6" name="文本框 5"/>
              <p:cNvSpPr txBox="1">
                <a:spLocks noRot="1" noChangeAspect="1" noMove="1" noResize="1" noEditPoints="1" noAdjustHandles="1" noChangeArrowheads="1" noChangeShapeType="1" noTextEdit="1"/>
              </p:cNvSpPr>
              <p:nvPr/>
            </p:nvSpPr>
            <p:spPr>
              <a:xfrm>
                <a:off x="69658" y="5584991"/>
                <a:ext cx="6644047" cy="721288"/>
              </a:xfrm>
              <a:prstGeom prst="rect">
                <a:avLst/>
              </a:prstGeom>
              <a:blipFill>
                <a:blip r:embed="rId12"/>
                <a:stretch>
                  <a:fillRect/>
                </a:stretch>
              </a:blipFill>
            </p:spPr>
            <p:txBody>
              <a:bodyPr/>
              <a:lstStyle/>
              <a:p>
                <a:r>
                  <a:rPr lang="en-US">
                    <a:noFill/>
                  </a:rPr>
                  <a:t> </a:t>
                </a:r>
              </a:p>
            </p:txBody>
          </p:sp>
        </mc:Fallback>
      </mc:AlternateContent>
      <p:sp>
        <p:nvSpPr>
          <p:cNvPr id="7" name="灯片编号占位符 6"/>
          <p:cNvSpPr>
            <a:spLocks noGrp="1"/>
          </p:cNvSpPr>
          <p:nvPr>
            <p:ph type="sldNum" sz="quarter" idx="12"/>
          </p:nvPr>
        </p:nvSpPr>
        <p:spPr/>
        <p:txBody>
          <a:bodyPr/>
          <a:lstStyle/>
          <a:p>
            <a:fld id="{C92890E7-3E09-4C8F-8FB5-7796A1CB462C}" type="slidenum">
              <a:rPr lang="en-US" smtClean="0"/>
              <a:t>18</a:t>
            </a:fld>
            <a:endParaRPr lang="en-US" dirty="0"/>
          </a:p>
        </p:txBody>
      </p:sp>
      <mc:AlternateContent xmlns:mc="http://schemas.openxmlformats.org/markup-compatibility/2006" xmlns:a14="http://schemas.microsoft.com/office/drawing/2010/main">
        <mc:Choice Requires="a14">
          <p:sp>
            <p:nvSpPr>
              <p:cNvPr id="115" name="矩形 114"/>
              <p:cNvSpPr/>
              <p:nvPr/>
            </p:nvSpPr>
            <p:spPr>
              <a:xfrm>
                <a:off x="6901673" y="1718513"/>
                <a:ext cx="120697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r>
                            <a:rPr lang="en-US" sz="1600" b="1" i="1">
                              <a:latin typeface="Cambria Math" panose="02040503050406030204" pitchFamily="18" charset="0"/>
                            </a:rPr>
                            <m:t>𝒖𝒌</m:t>
                          </m:r>
                        </m:sub>
                      </m:sSub>
                      <m:r>
                        <a:rPr lang="en-US" sz="1600" b="1" i="1">
                          <a:latin typeface="Cambria Math" panose="02040503050406030204" pitchFamily="18" charset="0"/>
                        </a:rPr>
                        <m:t>∈</m:t>
                      </m:r>
                      <m:r>
                        <a:rPr lang="en-US" sz="1600" b="1" i="1">
                          <a:latin typeface="Cambria Math" panose="02040503050406030204" pitchFamily="18" charset="0"/>
                        </a:rPr>
                        <m:t>𝑹</m:t>
                      </m:r>
                    </m:oMath>
                  </m:oMathPara>
                </a14:m>
                <a:endParaRPr lang="en-US" sz="1600" b="1" dirty="0"/>
              </a:p>
            </p:txBody>
          </p:sp>
        </mc:Choice>
        <mc:Fallback xmlns="">
          <p:sp>
            <p:nvSpPr>
              <p:cNvPr id="115" name="矩形 114"/>
              <p:cNvSpPr>
                <a:spLocks noRot="1" noChangeAspect="1" noMove="1" noResize="1" noEditPoints="1" noAdjustHandles="1" noChangeArrowheads="1" noChangeShapeType="1" noTextEdit="1"/>
              </p:cNvSpPr>
              <p:nvPr/>
            </p:nvSpPr>
            <p:spPr>
              <a:xfrm>
                <a:off x="6901673" y="1718513"/>
                <a:ext cx="1206972" cy="338554"/>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6883804" y="2456359"/>
                <a:ext cx="122688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𝒂</m:t>
                          </m:r>
                        </m:e>
                        <m:sub>
                          <m:r>
                            <a:rPr lang="en-US" sz="1600" b="1" i="1">
                              <a:latin typeface="Cambria Math" panose="02040503050406030204" pitchFamily="18" charset="0"/>
                            </a:rPr>
                            <m:t>𝒅𝒌</m:t>
                          </m:r>
                        </m:sub>
                      </m:sSub>
                      <m:r>
                        <a:rPr lang="en-US" sz="1600" b="1" i="1">
                          <a:latin typeface="Cambria Math" panose="02040503050406030204" pitchFamily="18" charset="0"/>
                        </a:rPr>
                        <m:t>∈</m:t>
                      </m:r>
                      <m:r>
                        <a:rPr lang="en-US" sz="1600" b="1" i="1">
                          <a:latin typeface="Cambria Math" panose="02040503050406030204" pitchFamily="18" charset="0"/>
                        </a:rPr>
                        <m:t>𝑹</m:t>
                      </m:r>
                    </m:oMath>
                  </m:oMathPara>
                </a14:m>
                <a:endParaRPr lang="en-US" sz="1600" b="1" dirty="0"/>
              </a:p>
            </p:txBody>
          </p:sp>
        </mc:Choice>
        <mc:Fallback xmlns="">
          <p:sp>
            <p:nvSpPr>
              <p:cNvPr id="116" name="矩形 115"/>
              <p:cNvSpPr>
                <a:spLocks noRot="1" noChangeAspect="1" noMove="1" noResize="1" noEditPoints="1" noAdjustHandles="1" noChangeArrowheads="1" noChangeShapeType="1" noTextEdit="1"/>
              </p:cNvSpPr>
              <p:nvPr/>
            </p:nvSpPr>
            <p:spPr>
              <a:xfrm>
                <a:off x="6883804" y="2456359"/>
                <a:ext cx="1226882" cy="338554"/>
              </a:xfrm>
              <a:prstGeom prst="rect">
                <a:avLst/>
              </a:prstGeom>
              <a:blipFill rotWithShape="0">
                <a:blip r:embed="rId14"/>
                <a:stretch>
                  <a:fillRect/>
                </a:stretch>
              </a:blipFill>
            </p:spPr>
            <p:txBody>
              <a:bodyPr/>
              <a:lstStyle/>
              <a:p>
                <a:r>
                  <a:rPr lang="en-US">
                    <a:noFill/>
                  </a:rPr>
                  <a:t> </a:t>
                </a:r>
              </a:p>
            </p:txBody>
          </p:sp>
        </mc:Fallback>
      </mc:AlternateContent>
      <p:grpSp>
        <p:nvGrpSpPr>
          <p:cNvPr id="122" name="组合 121"/>
          <p:cNvGrpSpPr/>
          <p:nvPr/>
        </p:nvGrpSpPr>
        <p:grpSpPr>
          <a:xfrm>
            <a:off x="3675726" y="5291023"/>
            <a:ext cx="2801276" cy="663469"/>
            <a:chOff x="5814126" y="5624086"/>
            <a:chExt cx="2865886" cy="884625"/>
          </a:xfrm>
        </p:grpSpPr>
        <p:sp>
          <p:nvSpPr>
            <p:cNvPr id="118" name="文本框 117"/>
            <p:cNvSpPr txBox="1"/>
            <p:nvPr/>
          </p:nvSpPr>
          <p:spPr>
            <a:xfrm>
              <a:off x="6108761" y="6057306"/>
              <a:ext cx="522861" cy="451405"/>
            </a:xfrm>
            <a:prstGeom prst="rect">
              <a:avLst/>
            </a:prstGeom>
            <a:noFill/>
            <a:ln>
              <a:solidFill>
                <a:srgbClr val="FF0000"/>
              </a:solidFill>
            </a:ln>
          </p:spPr>
          <p:txBody>
            <a:bodyPr wrap="square" rtlCol="0">
              <a:spAutoFit/>
            </a:bodyPr>
            <a:lstStyle/>
            <a:p>
              <a:endParaRPr lang="en-US" sz="1600" b="1" dirty="0"/>
            </a:p>
          </p:txBody>
        </p:sp>
        <p:sp>
          <p:nvSpPr>
            <p:cNvPr id="119" name="文本框 118"/>
            <p:cNvSpPr txBox="1"/>
            <p:nvPr/>
          </p:nvSpPr>
          <p:spPr>
            <a:xfrm>
              <a:off x="7841023" y="6057306"/>
              <a:ext cx="467744" cy="442288"/>
            </a:xfrm>
            <a:prstGeom prst="rect">
              <a:avLst/>
            </a:prstGeom>
            <a:noFill/>
            <a:ln>
              <a:solidFill>
                <a:srgbClr val="FF0000"/>
              </a:solidFill>
            </a:ln>
          </p:spPr>
          <p:txBody>
            <a:bodyPr wrap="square" rtlCol="0">
              <a:spAutoFit/>
            </a:bodyPr>
            <a:lstStyle/>
            <a:p>
              <a:endParaRPr lang="en-US" sz="1600" b="1" dirty="0"/>
            </a:p>
          </p:txBody>
        </p:sp>
        <mc:AlternateContent xmlns:mc="http://schemas.openxmlformats.org/markup-compatibility/2006" xmlns:a14="http://schemas.microsoft.com/office/drawing/2010/main">
          <mc:Choice Requires="a14">
            <p:sp>
              <p:nvSpPr>
                <p:cNvPr id="120" name="文本框 119"/>
                <p:cNvSpPr txBox="1"/>
                <p:nvPr/>
              </p:nvSpPr>
              <p:spPr>
                <a:xfrm>
                  <a:off x="5814126" y="5624086"/>
                  <a:ext cx="1150820" cy="483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a:solidFill>
                                  <a:srgbClr val="FF0000"/>
                                </a:solidFill>
                                <a:latin typeface="Cambria Math" panose="02040503050406030204" pitchFamily="18" charset="0"/>
                              </a:rPr>
                            </m:ctrlPr>
                          </m:sSubPr>
                          <m:e>
                            <m:r>
                              <a:rPr lang="en-US" sz="1600" b="1" i="1">
                                <a:solidFill>
                                  <a:srgbClr val="FF0000"/>
                                </a:solidFill>
                                <a:latin typeface="Cambria Math" panose="02040503050406030204" pitchFamily="18" charset="0"/>
                              </a:rPr>
                              <m:t>𝑰</m:t>
                            </m:r>
                          </m:e>
                          <m:sub>
                            <m:r>
                              <a:rPr lang="en-US" sz="1600" b="1" i="1">
                                <a:solidFill>
                                  <a:srgbClr val="FF0000"/>
                                </a:solidFill>
                                <a:latin typeface="Cambria Math" panose="02040503050406030204" pitchFamily="18" charset="0"/>
                              </a:rPr>
                              <m:t>{</m:t>
                            </m:r>
                            <m:sSub>
                              <m:sSubPr>
                                <m:ctrlPr>
                                  <a:rPr lang="en-US" sz="1600" b="1" i="1">
                                    <a:solidFill>
                                      <a:srgbClr val="FF0000"/>
                                    </a:solidFill>
                                    <a:latin typeface="Cambria Math" panose="02040503050406030204" pitchFamily="18" charset="0"/>
                                  </a:rPr>
                                </m:ctrlPr>
                              </m:sSubPr>
                              <m:e>
                                <m:r>
                                  <a:rPr lang="en-US" sz="1600" b="1" i="1">
                                    <a:solidFill>
                                      <a:srgbClr val="FF0000"/>
                                    </a:solidFill>
                                    <a:latin typeface="Cambria Math" panose="02040503050406030204" pitchFamily="18" charset="0"/>
                                  </a:rPr>
                                  <m:t>𝒗</m:t>
                                </m:r>
                              </m:e>
                              <m:sub>
                                <m:r>
                                  <a:rPr lang="en-US" sz="1600" b="1" i="1">
                                    <a:solidFill>
                                      <a:srgbClr val="FF0000"/>
                                    </a:solidFill>
                                    <a:latin typeface="Cambria Math" panose="02040503050406030204" pitchFamily="18" charset="0"/>
                                  </a:rPr>
                                  <m:t>𝒖𝒅</m:t>
                                </m:r>
                              </m:sub>
                            </m:sSub>
                            <m:r>
                              <a:rPr lang="en-US" sz="1600" b="1" i="1">
                                <a:solidFill>
                                  <a:srgbClr val="FF0000"/>
                                </a:solidFill>
                                <a:latin typeface="Cambria Math" panose="02040503050406030204" pitchFamily="18" charset="0"/>
                              </a:rPr>
                              <m:t>=</m:t>
                            </m:r>
                            <m:r>
                              <a:rPr lang="en-US" sz="1600" b="1" i="1">
                                <a:solidFill>
                                  <a:srgbClr val="FF0000"/>
                                </a:solidFill>
                                <a:latin typeface="Cambria Math" panose="02040503050406030204" pitchFamily="18" charset="0"/>
                              </a:rPr>
                              <m:t>𝟏</m:t>
                            </m:r>
                            <m:r>
                              <a:rPr lang="en-US" sz="1600" b="1" i="1">
                                <a:solidFill>
                                  <a:srgbClr val="FF0000"/>
                                </a:solidFill>
                                <a:latin typeface="Cambria Math" panose="02040503050406030204" pitchFamily="18" charset="0"/>
                              </a:rPr>
                              <m:t>}</m:t>
                            </m:r>
                          </m:sub>
                        </m:sSub>
                      </m:oMath>
                    </m:oMathPara>
                  </a14:m>
                  <a:endParaRPr lang="en-US" sz="1600" b="1" dirty="0">
                    <a:solidFill>
                      <a:srgbClr val="FF0000"/>
                    </a:solidFill>
                  </a:endParaRPr>
                </a:p>
              </p:txBody>
            </p:sp>
          </mc:Choice>
          <mc:Fallback xmlns="">
            <p:sp>
              <p:nvSpPr>
                <p:cNvPr id="120" name="文本框 119"/>
                <p:cNvSpPr txBox="1">
                  <a:spLocks noRot="1" noChangeAspect="1" noMove="1" noResize="1" noEditPoints="1" noAdjustHandles="1" noChangeArrowheads="1" noChangeShapeType="1" noTextEdit="1"/>
                </p:cNvSpPr>
                <p:nvPr/>
              </p:nvSpPr>
              <p:spPr>
                <a:xfrm>
                  <a:off x="5814126" y="5624086"/>
                  <a:ext cx="1150820" cy="427125"/>
                </a:xfrm>
                <a:prstGeom prst="rect">
                  <a:avLst/>
                </a:prstGeom>
                <a:blipFill rotWithShape="0">
                  <a:blip r:embed="rId35"/>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文本框 120"/>
                <p:cNvSpPr txBox="1"/>
                <p:nvPr/>
              </p:nvSpPr>
              <p:spPr>
                <a:xfrm>
                  <a:off x="7529192" y="5624086"/>
                  <a:ext cx="1150820" cy="4835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a:solidFill>
                                  <a:srgbClr val="FF0000"/>
                                </a:solidFill>
                                <a:latin typeface="Cambria Math" panose="02040503050406030204" pitchFamily="18" charset="0"/>
                              </a:rPr>
                            </m:ctrlPr>
                          </m:sSubPr>
                          <m:e>
                            <m:r>
                              <a:rPr lang="en-US" sz="1600" b="1" i="1">
                                <a:solidFill>
                                  <a:srgbClr val="FF0000"/>
                                </a:solidFill>
                                <a:latin typeface="Cambria Math" panose="02040503050406030204" pitchFamily="18" charset="0"/>
                              </a:rPr>
                              <m:t>𝑰</m:t>
                            </m:r>
                          </m:e>
                          <m:sub>
                            <m:r>
                              <a:rPr lang="en-US" sz="1600" b="1" i="1">
                                <a:solidFill>
                                  <a:srgbClr val="FF0000"/>
                                </a:solidFill>
                                <a:latin typeface="Cambria Math" panose="02040503050406030204" pitchFamily="18" charset="0"/>
                              </a:rPr>
                              <m:t>{</m:t>
                            </m:r>
                            <m:sSub>
                              <m:sSubPr>
                                <m:ctrlPr>
                                  <a:rPr lang="en-US" sz="1600" b="1" i="1">
                                    <a:solidFill>
                                      <a:srgbClr val="FF0000"/>
                                    </a:solidFill>
                                    <a:latin typeface="Cambria Math" panose="02040503050406030204" pitchFamily="18" charset="0"/>
                                  </a:rPr>
                                </m:ctrlPr>
                              </m:sSubPr>
                              <m:e>
                                <m:r>
                                  <a:rPr lang="en-US" sz="1600" b="1" i="1">
                                    <a:solidFill>
                                      <a:srgbClr val="FF0000"/>
                                    </a:solidFill>
                                    <a:latin typeface="Cambria Math" panose="02040503050406030204" pitchFamily="18" charset="0"/>
                                  </a:rPr>
                                  <m:t>𝒗</m:t>
                                </m:r>
                              </m:e>
                              <m:sub>
                                <m:r>
                                  <a:rPr lang="en-US" sz="1600" b="1" i="1">
                                    <a:solidFill>
                                      <a:srgbClr val="FF0000"/>
                                    </a:solidFill>
                                    <a:latin typeface="Cambria Math" panose="02040503050406030204" pitchFamily="18" charset="0"/>
                                  </a:rPr>
                                  <m:t>𝒖𝒅</m:t>
                                </m:r>
                              </m:sub>
                            </m:sSub>
                            <m:r>
                              <a:rPr lang="en-US" sz="1600" b="1" i="1">
                                <a:solidFill>
                                  <a:srgbClr val="FF0000"/>
                                </a:solidFill>
                                <a:latin typeface="Cambria Math" panose="02040503050406030204" pitchFamily="18" charset="0"/>
                              </a:rPr>
                              <m:t>=−</m:t>
                            </m:r>
                            <m:r>
                              <a:rPr lang="en-US" sz="1600" b="1" i="1">
                                <a:solidFill>
                                  <a:srgbClr val="FF0000"/>
                                </a:solidFill>
                                <a:latin typeface="Cambria Math" panose="02040503050406030204" pitchFamily="18" charset="0"/>
                              </a:rPr>
                              <m:t>𝟏</m:t>
                            </m:r>
                            <m:r>
                              <a:rPr lang="en-US" sz="1600" b="1" i="1">
                                <a:solidFill>
                                  <a:srgbClr val="FF0000"/>
                                </a:solidFill>
                                <a:latin typeface="Cambria Math" panose="02040503050406030204" pitchFamily="18" charset="0"/>
                              </a:rPr>
                              <m:t>}</m:t>
                            </m:r>
                          </m:sub>
                        </m:sSub>
                      </m:oMath>
                    </m:oMathPara>
                  </a14:m>
                  <a:endParaRPr lang="en-US" sz="1600" b="1" dirty="0">
                    <a:solidFill>
                      <a:srgbClr val="FF0000"/>
                    </a:solidFill>
                  </a:endParaRPr>
                </a:p>
              </p:txBody>
            </p:sp>
          </mc:Choice>
          <mc:Fallback xmlns="">
            <p:sp>
              <p:nvSpPr>
                <p:cNvPr id="121" name="文本框 120"/>
                <p:cNvSpPr txBox="1">
                  <a:spLocks noRot="1" noChangeAspect="1" noMove="1" noResize="1" noEditPoints="1" noAdjustHandles="1" noChangeArrowheads="1" noChangeShapeType="1" noTextEdit="1"/>
                </p:cNvSpPr>
                <p:nvPr/>
              </p:nvSpPr>
              <p:spPr>
                <a:xfrm>
                  <a:off x="7529192" y="5624086"/>
                  <a:ext cx="1150820" cy="483550"/>
                </a:xfrm>
                <a:prstGeom prst="rect">
                  <a:avLst/>
                </a:prstGeom>
                <a:blipFill rotWithShape="0">
                  <a:blip r:embed="rId36"/>
                  <a:stretch>
                    <a:fillRect b="-678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67" name="表格 20"/>
              <p:cNvGraphicFramePr>
                <a:graphicFrameLocks noGrp="1"/>
              </p:cNvGraphicFramePr>
              <p:nvPr>
                <p:extLst/>
              </p:nvPr>
            </p:nvGraphicFramePr>
            <p:xfrm>
              <a:off x="3233059" y="3118965"/>
              <a:ext cx="3624943" cy="376406"/>
            </p:xfrm>
            <a:graphic>
              <a:graphicData uri="http://schemas.openxmlformats.org/drawingml/2006/table">
                <a:tbl>
                  <a:tblPr firstRow="1" bandRow="1">
                    <a:tableStyleId>{F5AB1C69-6EDB-4FF4-983F-18BD219EF322}</a:tableStyleId>
                  </a:tblPr>
                  <a:tblGrid>
                    <a:gridCol w="517849">
                      <a:extLst>
                        <a:ext uri="{9D8B030D-6E8A-4147-A177-3AD203B41FA5}">
                          <a16:colId xmlns:a16="http://schemas.microsoft.com/office/drawing/2014/main" val="20000"/>
                        </a:ext>
                      </a:extLst>
                    </a:gridCol>
                    <a:gridCol w="517849">
                      <a:extLst>
                        <a:ext uri="{9D8B030D-6E8A-4147-A177-3AD203B41FA5}">
                          <a16:colId xmlns:a16="http://schemas.microsoft.com/office/drawing/2014/main" val="20001"/>
                        </a:ext>
                      </a:extLst>
                    </a:gridCol>
                    <a:gridCol w="517849">
                      <a:extLst>
                        <a:ext uri="{9D8B030D-6E8A-4147-A177-3AD203B41FA5}">
                          <a16:colId xmlns:a16="http://schemas.microsoft.com/office/drawing/2014/main" val="20002"/>
                        </a:ext>
                      </a:extLst>
                    </a:gridCol>
                    <a:gridCol w="517849">
                      <a:extLst>
                        <a:ext uri="{9D8B030D-6E8A-4147-A177-3AD203B41FA5}">
                          <a16:colId xmlns:a16="http://schemas.microsoft.com/office/drawing/2014/main" val="20003"/>
                        </a:ext>
                      </a:extLst>
                    </a:gridCol>
                    <a:gridCol w="517849">
                      <a:extLst>
                        <a:ext uri="{9D8B030D-6E8A-4147-A177-3AD203B41FA5}">
                          <a16:colId xmlns:a16="http://schemas.microsoft.com/office/drawing/2014/main" val="20004"/>
                        </a:ext>
                      </a:extLst>
                    </a:gridCol>
                    <a:gridCol w="517849">
                      <a:extLst>
                        <a:ext uri="{9D8B030D-6E8A-4147-A177-3AD203B41FA5}">
                          <a16:colId xmlns:a16="http://schemas.microsoft.com/office/drawing/2014/main" val="20005"/>
                        </a:ext>
                      </a:extLst>
                    </a:gridCol>
                    <a:gridCol w="517849">
                      <a:extLst>
                        <a:ext uri="{9D8B030D-6E8A-4147-A177-3AD203B41FA5}">
                          <a16:colId xmlns:a16="http://schemas.microsoft.com/office/drawing/2014/main" val="20006"/>
                        </a:ext>
                      </a:extLst>
                    </a:gridCol>
                  </a:tblGrid>
                  <a:tr h="376406">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smtClean="0">
                                        <a:latin typeface="Cambria Math" panose="02040503050406030204" pitchFamily="18" charset="0"/>
                                      </a:rPr>
                                      <m:t>𝑑</m:t>
                                    </m:r>
                                    <m:r>
                                      <a:rPr lang="en-US" sz="1600" smtClean="0">
                                        <a:latin typeface="Cambria Math" panose="02040503050406030204" pitchFamily="18" charset="0"/>
                                      </a:rPr>
                                      <m:t>1</m:t>
                                    </m:r>
                                  </m:sub>
                                </m:sSub>
                              </m:oMath>
                            </m:oMathPara>
                          </a14:m>
                          <a:endParaRPr lang="en-US" sz="1600" b="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smtClean="0">
                                        <a:latin typeface="Cambria Math" panose="02040503050406030204" pitchFamily="18" charset="0"/>
                                      </a:rPr>
                                      <m:t>𝑑</m:t>
                                    </m:r>
                                    <m:r>
                                      <a:rPr lang="en-US" sz="1600" smtClean="0">
                                        <a:latin typeface="Cambria Math" panose="02040503050406030204" pitchFamily="18" charset="0"/>
                                      </a:rPr>
                                      <m:t>2</m:t>
                                    </m:r>
                                  </m:sub>
                                </m:sSub>
                              </m:oMath>
                            </m:oMathPara>
                          </a14:m>
                          <a:endParaRPr lang="en-US" sz="1600" b="0" dirty="0"/>
                        </a:p>
                      </a:txBody>
                      <a:tcPr marL="68580" marR="68580" marT="34290" marB="34290"/>
                    </a:tc>
                    <a:tc>
                      <a:txBody>
                        <a:bodyPr/>
                        <a:lstStyle/>
                        <a:p>
                          <a:endParaRPr lang="en-US" sz="1600" b="0" dirty="0"/>
                        </a:p>
                      </a:txBody>
                      <a:tcPr marL="68580" marR="68580" marT="34290" marB="34290"/>
                    </a:tc>
                    <a:tc>
                      <a:txBody>
                        <a:bodyPr/>
                        <a:lstStyle/>
                        <a:p>
                          <a:endParaRPr lang="en-US" sz="1600" b="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smtClean="0">
                                        <a:latin typeface="Cambria Math" panose="02040503050406030204" pitchFamily="18" charset="0"/>
                                      </a:rPr>
                                      <m:t>𝑑𝑘</m:t>
                                    </m:r>
                                  </m:sub>
                                </m:sSub>
                              </m:oMath>
                            </m:oMathPara>
                          </a14:m>
                          <a:endParaRPr lang="en-US" sz="1600" b="0" dirty="0"/>
                        </a:p>
                      </a:txBody>
                      <a:tcPr marL="68580" marR="68580" marT="34290" marB="34290"/>
                    </a:tc>
                    <a:tc>
                      <a:txBody>
                        <a:bodyPr/>
                        <a:lstStyle/>
                        <a:p>
                          <a:endParaRPr lang="en-US" sz="1600" b="0" dirty="0"/>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b="1" i="1" smtClean="0">
                                        <a:latin typeface="Cambria Math" panose="02040503050406030204" pitchFamily="18" charset="0"/>
                                      </a:rPr>
                                      <m:t>𝒅𝑲</m:t>
                                    </m:r>
                                  </m:sub>
                                </m:sSub>
                              </m:oMath>
                            </m:oMathPara>
                          </a14:m>
                          <a:endParaRPr lang="en-US" sz="1600" b="0" dirty="0"/>
                        </a:p>
                      </a:txBody>
                      <a:tcPr marL="68580" marR="68580" marT="34290" marB="34290"/>
                    </a:tc>
                    <a:extLst>
                      <a:ext uri="{0D108BD9-81ED-4DB2-BD59-A6C34878D82A}">
                        <a16:rowId xmlns:a16="http://schemas.microsoft.com/office/drawing/2014/main" val="10000"/>
                      </a:ext>
                    </a:extLst>
                  </a:tr>
                </a:tbl>
              </a:graphicData>
            </a:graphic>
          </p:graphicFrame>
        </mc:Choice>
        <mc:Fallback xmlns="">
          <p:graphicFrame>
            <p:nvGraphicFramePr>
              <p:cNvPr id="67" name="表格 20"/>
              <p:cNvGraphicFramePr>
                <a:graphicFrameLocks noGrp="1"/>
              </p:cNvGraphicFramePr>
              <p:nvPr>
                <p:extLst>
                  <p:ext uri="{D42A27DB-BD31-4B8C-83A1-F6EECF244321}">
                    <p14:modId xmlns:p14="http://schemas.microsoft.com/office/powerpoint/2010/main" val="969898831"/>
                  </p:ext>
                </p:extLst>
              </p:nvPr>
            </p:nvGraphicFramePr>
            <p:xfrm>
              <a:off x="3233059" y="3118965"/>
              <a:ext cx="3624943" cy="376406"/>
            </p:xfrm>
            <a:graphic>
              <a:graphicData uri="http://schemas.openxmlformats.org/drawingml/2006/table">
                <a:tbl>
                  <a:tblPr firstRow="1" bandRow="1">
                    <a:tableStyleId>{F5AB1C69-6EDB-4FF4-983F-18BD219EF322}</a:tableStyleId>
                  </a:tblPr>
                  <a:tblGrid>
                    <a:gridCol w="517849"/>
                    <a:gridCol w="517849"/>
                    <a:gridCol w="517849"/>
                    <a:gridCol w="517849"/>
                    <a:gridCol w="517849"/>
                    <a:gridCol w="517849"/>
                    <a:gridCol w="517849"/>
                  </a:tblGrid>
                  <a:tr h="376406">
                    <a:tc>
                      <a:txBody>
                        <a:bodyPr/>
                        <a:lstStyle/>
                        <a:p>
                          <a:endParaRPr lang="en-US"/>
                        </a:p>
                      </a:txBody>
                      <a:tcPr marL="68580" marR="68580" marT="34290" marB="34290">
                        <a:blipFill rotWithShape="0">
                          <a:blip r:embed="rId37"/>
                          <a:stretch>
                            <a:fillRect l="-1176" t="-1587" r="-605882" b="-6349"/>
                          </a:stretch>
                        </a:blipFill>
                      </a:tcPr>
                    </a:tc>
                    <a:tc>
                      <a:txBody>
                        <a:bodyPr/>
                        <a:lstStyle/>
                        <a:p>
                          <a:endParaRPr lang="en-US"/>
                        </a:p>
                      </a:txBody>
                      <a:tcPr marL="68580" marR="68580" marT="34290" marB="34290">
                        <a:blipFill rotWithShape="0">
                          <a:blip r:embed="rId37"/>
                          <a:stretch>
                            <a:fillRect l="-101176" t="-1587" r="-505882" b="-6349"/>
                          </a:stretch>
                        </a:blipFill>
                      </a:tcPr>
                    </a:tc>
                    <a:tc>
                      <a:txBody>
                        <a:bodyPr/>
                        <a:lstStyle/>
                        <a:p>
                          <a:endParaRPr lang="en-US" sz="1600" b="0" dirty="0"/>
                        </a:p>
                      </a:txBody>
                      <a:tcPr marL="68580" marR="68580" marT="34290" marB="34290"/>
                    </a:tc>
                    <a:tc>
                      <a:txBody>
                        <a:bodyPr/>
                        <a:lstStyle/>
                        <a:p>
                          <a:endParaRPr lang="en-US" sz="1600" b="0" dirty="0"/>
                        </a:p>
                      </a:txBody>
                      <a:tcPr marL="68580" marR="68580" marT="34290" marB="34290"/>
                    </a:tc>
                    <a:tc>
                      <a:txBody>
                        <a:bodyPr/>
                        <a:lstStyle/>
                        <a:p>
                          <a:endParaRPr lang="en-US"/>
                        </a:p>
                      </a:txBody>
                      <a:tcPr marL="68580" marR="68580" marT="34290" marB="34290">
                        <a:blipFill rotWithShape="0">
                          <a:blip r:embed="rId37"/>
                          <a:stretch>
                            <a:fillRect l="-402353" t="-1587" r="-204706" b="-6349"/>
                          </a:stretch>
                        </a:blipFill>
                      </a:tcPr>
                    </a:tc>
                    <a:tc>
                      <a:txBody>
                        <a:bodyPr/>
                        <a:lstStyle/>
                        <a:p>
                          <a:endParaRPr lang="en-US" sz="1600" b="0" dirty="0"/>
                        </a:p>
                      </a:txBody>
                      <a:tcPr marL="68580" marR="68580" marT="34290" marB="34290"/>
                    </a:tc>
                    <a:tc>
                      <a:txBody>
                        <a:bodyPr/>
                        <a:lstStyle/>
                        <a:p>
                          <a:endParaRPr lang="en-US"/>
                        </a:p>
                      </a:txBody>
                      <a:tcPr marL="68580" marR="68580" marT="34290" marB="34290">
                        <a:blipFill rotWithShape="0">
                          <a:blip r:embed="rId37"/>
                          <a:stretch>
                            <a:fillRect l="-602353" t="-1587" r="-4706" b="-6349"/>
                          </a:stretch>
                        </a:blipFill>
                      </a:tcPr>
                    </a:tc>
                  </a:tr>
                </a:tbl>
              </a:graphicData>
            </a:graphic>
          </p:graphicFrame>
        </mc:Fallback>
      </mc:AlternateContent>
      <mc:AlternateContent xmlns:mc="http://schemas.openxmlformats.org/markup-compatibility/2006" xmlns:a14="http://schemas.microsoft.com/office/drawing/2010/main">
        <mc:Choice Requires="a14">
          <p:sp>
            <p:nvSpPr>
              <p:cNvPr id="74" name="文本框 46"/>
              <p:cNvSpPr txBox="1"/>
              <p:nvPr/>
            </p:nvSpPr>
            <p:spPr>
              <a:xfrm>
                <a:off x="152100" y="3104319"/>
                <a:ext cx="2905008" cy="341124"/>
              </a:xfrm>
              <a:prstGeom prst="rect">
                <a:avLst/>
              </a:prstGeom>
              <a:noFill/>
            </p:spPr>
            <p:txBody>
              <a:bodyPr wrap="square" rtlCol="0">
                <a:spAutoFit/>
              </a:bodyPr>
              <a:lstStyle/>
              <a:p>
                <a:r>
                  <a:rPr lang="en-US" sz="1600" b="1" dirty="0" smtClean="0"/>
                  <a:t>Topic Distribution of Bill </a:t>
                </a:r>
                <a14:m>
                  <m:oMath xmlns:m="http://schemas.openxmlformats.org/officeDocument/2006/math">
                    <m:r>
                      <a:rPr lang="en-US" sz="1600" b="1" i="1">
                        <a:latin typeface="Cambria Math" panose="02040503050406030204" pitchFamily="18" charset="0"/>
                      </a:rPr>
                      <m:t>𝒅</m:t>
                    </m:r>
                  </m:oMath>
                </a14:m>
                <a:endParaRPr lang="en-US" sz="1600" b="1" dirty="0"/>
              </a:p>
            </p:txBody>
          </p:sp>
        </mc:Choice>
        <mc:Fallback xmlns="">
          <p:sp>
            <p:nvSpPr>
              <p:cNvPr id="74" name="文本框 46"/>
              <p:cNvSpPr txBox="1">
                <a:spLocks noRot="1" noChangeAspect="1" noMove="1" noResize="1" noEditPoints="1" noAdjustHandles="1" noChangeArrowheads="1" noChangeShapeType="1" noTextEdit="1"/>
              </p:cNvSpPr>
              <p:nvPr/>
            </p:nvSpPr>
            <p:spPr>
              <a:xfrm>
                <a:off x="152100" y="3104319"/>
                <a:ext cx="2905008" cy="341124"/>
              </a:xfrm>
              <a:prstGeom prst="rect">
                <a:avLst/>
              </a:prstGeom>
              <a:blipFill rotWithShape="0">
                <a:blip r:embed="rId38"/>
                <a:stretch>
                  <a:fillRect l="-1261"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文本框 22"/>
              <p:cNvSpPr txBox="1"/>
              <p:nvPr/>
            </p:nvSpPr>
            <p:spPr>
              <a:xfrm>
                <a:off x="2757332" y="3096592"/>
                <a:ext cx="599552"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𝜽</m:t>
                          </m:r>
                        </m:e>
                        <m:sub>
                          <m:r>
                            <a:rPr lang="en-US" sz="1600" b="1" i="1">
                              <a:latin typeface="Cambria Math" panose="02040503050406030204" pitchFamily="18" charset="0"/>
                            </a:rPr>
                            <m:t>𝒅</m:t>
                          </m:r>
                        </m:sub>
                      </m:sSub>
                    </m:oMath>
                  </m:oMathPara>
                </a14:m>
                <a:endParaRPr lang="en-US" sz="1600" b="1" dirty="0"/>
              </a:p>
            </p:txBody>
          </p:sp>
        </mc:Choice>
        <mc:Fallback xmlns="">
          <p:sp>
            <p:nvSpPr>
              <p:cNvPr id="75" name="文本框 22"/>
              <p:cNvSpPr txBox="1">
                <a:spLocks noRot="1" noChangeAspect="1" noMove="1" noResize="1" noEditPoints="1" noAdjustHandles="1" noChangeArrowheads="1" noChangeShapeType="1" noTextEdit="1"/>
              </p:cNvSpPr>
              <p:nvPr/>
            </p:nvSpPr>
            <p:spPr>
              <a:xfrm>
                <a:off x="2757332" y="3096592"/>
                <a:ext cx="599552" cy="338554"/>
              </a:xfrm>
              <a:prstGeom prst="rect">
                <a:avLst/>
              </a:prstGeom>
              <a:blipFill rotWithShape="0">
                <a:blip r:embed="rId39"/>
                <a:stretch>
                  <a:fillRect/>
                </a:stretch>
              </a:blipFill>
            </p:spPr>
            <p:txBody>
              <a:bodyPr/>
              <a:lstStyle/>
              <a:p>
                <a:r>
                  <a:rPr lang="en-US">
                    <a:noFill/>
                  </a:rPr>
                  <a:t> </a:t>
                </a:r>
              </a:p>
            </p:txBody>
          </p:sp>
        </mc:Fallback>
      </mc:AlternateContent>
      <p:sp>
        <p:nvSpPr>
          <p:cNvPr id="8" name="TextBox 7"/>
          <p:cNvSpPr txBox="1"/>
          <p:nvPr/>
        </p:nvSpPr>
        <p:spPr>
          <a:xfrm>
            <a:off x="6477002" y="4146687"/>
            <a:ext cx="2286000" cy="923330"/>
          </a:xfrm>
          <a:prstGeom prst="rect">
            <a:avLst/>
          </a:prstGeom>
          <a:noFill/>
        </p:spPr>
        <p:txBody>
          <a:bodyPr wrap="square" rtlCol="0">
            <a:spAutoFit/>
          </a:bodyPr>
          <a:lstStyle/>
          <a:p>
            <a:r>
              <a:rPr lang="en-US" b="1" u="sng" dirty="0" smtClean="0"/>
              <a:t>Grounded in social choice theory: Choose </a:t>
            </a:r>
            <a:r>
              <a:rPr lang="en-US" b="1" u="sng" dirty="0" smtClean="0">
                <a:solidFill>
                  <a:srgbClr val="FF0000"/>
                </a:solidFill>
              </a:rPr>
              <a:t>YEA</a:t>
            </a:r>
            <a:r>
              <a:rPr lang="en-US" b="1" u="sng" dirty="0" smtClean="0"/>
              <a:t> or </a:t>
            </a:r>
            <a:r>
              <a:rPr lang="en-US" b="1" u="sng" dirty="0" smtClean="0">
                <a:solidFill>
                  <a:srgbClr val="0070C0"/>
                </a:solidFill>
              </a:rPr>
              <a:t>NAY</a:t>
            </a:r>
            <a:r>
              <a:rPr lang="en-US" b="1" u="sng" dirty="0" smtClean="0"/>
              <a:t>?</a:t>
            </a:r>
            <a:endParaRPr lang="en-US" b="1" u="sng" dirty="0"/>
          </a:p>
        </p:txBody>
      </p:sp>
    </p:spTree>
    <p:custDataLst>
      <p:tags r:id="rId1"/>
    </p:custDataLst>
    <p:extLst>
      <p:ext uri="{BB962C8B-B14F-4D97-AF65-F5344CB8AC3E}">
        <p14:creationId xmlns:p14="http://schemas.microsoft.com/office/powerpoint/2010/main" val="2925471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2"/>
                                        </p:tgtEl>
                                        <p:attrNameLst>
                                          <p:attrName>style.visibility</p:attrName>
                                        </p:attrNameLst>
                                      </p:cBhvr>
                                      <p:to>
                                        <p:strVal val="visible"/>
                                      </p:to>
                                    </p:set>
                                    <p:animEffect transition="in" filter="fade">
                                      <p:cBhvr>
                                        <p:cTn id="2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extLst mod="1"/>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endParaRPr lang="en-US" dirty="0" smtClean="0"/>
          </a:p>
          <a:p>
            <a:r>
              <a:rPr lang="en-US" altLang="zh-CN" dirty="0" smtClean="0"/>
              <a:t>Ideology Detection via Legislative Voting Network Mining</a:t>
            </a:r>
            <a:endParaRPr lang="en-US" altLang="zh-CN" dirty="0"/>
          </a:p>
          <a:p>
            <a:endParaRPr lang="en-US" altLang="zh-CN" dirty="0" smtClean="0">
              <a:ea typeface="宋体" pitchFamily="2" charset="-122"/>
            </a:endParaRPr>
          </a:p>
          <a:p>
            <a:r>
              <a:rPr lang="en-US" altLang="zh-CN" dirty="0" smtClean="0">
                <a:ea typeface="宋体" pitchFamily="2" charset="-122"/>
              </a:rPr>
              <a:t>Ideology Detection via Heterogeneous Types of Links</a:t>
            </a:r>
          </a:p>
          <a:p>
            <a:endParaRPr lang="en-US" altLang="zh-CN" dirty="0">
              <a:ea typeface="宋体" pitchFamily="2" charset="-122"/>
            </a:endParaRPr>
          </a:p>
          <a:p>
            <a:r>
              <a:rPr lang="en-US" altLang="zh-CN" dirty="0" smtClean="0">
                <a:ea typeface="宋体" pitchFamily="2" charset="-122"/>
              </a:rPr>
              <a:t>User Stance Prediction via Joint Modeling of Text and Social Interactions</a:t>
            </a:r>
          </a:p>
          <a:p>
            <a:endParaRPr lang="en-US" altLang="zh-CN" dirty="0">
              <a:ea typeface="宋体" pitchFamily="2" charset="-122"/>
            </a:endParaRPr>
          </a:p>
          <a:p>
            <a:r>
              <a:rPr lang="en-US" altLang="zh-CN" dirty="0" smtClean="0">
                <a:ea typeface="宋体" pitchFamily="2" charset="-122"/>
              </a:rPr>
              <a:t>The Co-Evolution Model for Social Network Evolving and Opinion Migration</a:t>
            </a:r>
          </a:p>
          <a:p>
            <a:pPr marL="0" lvl="1" indent="0">
              <a:buNone/>
            </a:pPr>
            <a:endParaRPr lang="en-US" dirty="0">
              <a:solidFill>
                <a:schemeClr val="tx1"/>
              </a:solidFill>
              <a:effectLst>
                <a:outerShdw blurRad="38100" dist="38100" dir="2700000" algn="tl">
                  <a:srgbClr val="000000">
                    <a:alpha val="43137"/>
                  </a:srgbClr>
                </a:outerShdw>
              </a:effectLst>
              <a:latin typeface="+mn-lt"/>
              <a:ea typeface="宋体" pitchFamily="2" charset="-122"/>
              <a:cs typeface="+mn-cs"/>
            </a:endParaRPr>
          </a:p>
          <a:p>
            <a:r>
              <a:rPr lang="en-US" dirty="0" smtClean="0"/>
              <a:t>Summary</a:t>
            </a:r>
            <a:endParaRPr lang="en-US" dirty="0"/>
          </a:p>
        </p:txBody>
      </p:sp>
      <p:sp>
        <p:nvSpPr>
          <p:cNvPr id="7" name="Down Arrow 6"/>
          <p:cNvSpPr/>
          <p:nvPr/>
        </p:nvSpPr>
        <p:spPr>
          <a:xfrm rot="3432852">
            <a:off x="2619441" y="1047527"/>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1</a:t>
            </a:fld>
            <a:endParaRPr lang="en-US" dirty="0"/>
          </a:p>
        </p:txBody>
      </p:sp>
    </p:spTree>
    <p:extLst>
      <p:ext uri="{BB962C8B-B14F-4D97-AF65-F5344CB8AC3E}">
        <p14:creationId xmlns:p14="http://schemas.microsoft.com/office/powerpoint/2010/main" val="39836955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Combining </a:t>
            </a:r>
            <a:r>
              <a:rPr lang="en-US" dirty="0"/>
              <a:t>T</a:t>
            </a:r>
            <a:r>
              <a:rPr lang="en-US" dirty="0" smtClean="0"/>
              <a:t>wo Parts Together</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04800" y="1295400"/>
                <a:ext cx="8410136" cy="3983558"/>
              </a:xfrm>
            </p:spPr>
            <p:txBody>
              <a:bodyPr>
                <a:normAutofit fontScale="92500" lnSpcReduction="10000"/>
              </a:bodyPr>
              <a:lstStyle/>
              <a:p>
                <a:r>
                  <a:rPr lang="en-US" dirty="0" smtClean="0"/>
                  <a:t>The final objective function is a linear combination of the two average log-likelihood functions over the </a:t>
                </a:r>
                <a:r>
                  <a:rPr lang="en-US" i="1" dirty="0" smtClean="0"/>
                  <a:t>word links </a:t>
                </a:r>
                <a:r>
                  <a:rPr lang="en-US" dirty="0" smtClean="0"/>
                  <a:t>and </a:t>
                </a:r>
                <a:r>
                  <a:rPr lang="en-US" i="1" dirty="0" smtClean="0"/>
                  <a:t>voting links</a:t>
                </a:r>
                <a:r>
                  <a:rPr lang="en-US" dirty="0" smtClean="0"/>
                  <a:t>.</a:t>
                </a:r>
              </a:p>
              <a:p>
                <a:endParaRPr lang="en-US" dirty="0"/>
              </a:p>
              <a:p>
                <a:endParaRPr lang="en-US" dirty="0" smtClean="0"/>
              </a:p>
              <a:p>
                <a:endParaRPr lang="en-US" dirty="0" smtClean="0"/>
              </a:p>
              <a:p>
                <a:pPr marL="0" indent="0">
                  <a:buNone/>
                </a:pPr>
                <a:endParaRPr lang="en-US" dirty="0"/>
              </a:p>
              <a:p>
                <a:r>
                  <a:rPr lang="en-US" dirty="0" smtClean="0"/>
                  <a:t>We also add an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𝑙</m:t>
                        </m:r>
                      </m:e>
                      <m:sub>
                        <m:r>
                          <a:rPr lang="en-US" b="0" i="1" smtClean="0">
                            <a:latin typeface="Cambria Math" panose="02040503050406030204" pitchFamily="18" charset="0"/>
                          </a:rPr>
                          <m:t>2</m:t>
                        </m:r>
                      </m:sub>
                    </m:sSub>
                  </m:oMath>
                </a14:m>
                <a:r>
                  <a:rPr lang="en-US" dirty="0" smtClean="0"/>
                  <a:t> regularization term to </a:t>
                </a:r>
                <a14:m>
                  <m:oMath xmlns:m="http://schemas.openxmlformats.org/officeDocument/2006/math">
                    <m:r>
                      <a:rPr lang="en-US" b="0" i="1" smtClean="0">
                        <a:latin typeface="Cambria Math" panose="02040503050406030204" pitchFamily="18" charset="0"/>
                      </a:rPr>
                      <m:t>𝐴</m:t>
                    </m:r>
                  </m:oMath>
                </a14:m>
                <a:r>
                  <a:rPr lang="en-US" dirty="0" smtClean="0"/>
                  <a:t> and </a:t>
                </a:r>
                <a14:m>
                  <m:oMath xmlns:m="http://schemas.openxmlformats.org/officeDocument/2006/math">
                    <m:r>
                      <a:rPr lang="en-US" b="0" i="1" smtClean="0">
                        <a:latin typeface="Cambria Math" panose="02040503050406030204" pitchFamily="18" charset="0"/>
                      </a:rPr>
                      <m:t>𝑋</m:t>
                    </m:r>
                  </m:oMath>
                </a14:m>
                <a:r>
                  <a:rPr lang="en-US" dirty="0" smtClean="0"/>
                  <a:t> to reduce over-fitting.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04800" y="1295400"/>
                <a:ext cx="8410136" cy="3983558"/>
              </a:xfrm>
              <a:blipFill rotWithShape="0">
                <a:blip r:embed="rId4"/>
                <a:stretch>
                  <a:fillRect l="-870" t="-2603" r="-725"/>
                </a:stretch>
              </a:blipFill>
            </p:spPr>
            <p:txBody>
              <a:bodyPr/>
              <a:lstStyle/>
              <a:p>
                <a:r>
                  <a:rPr lang="en-US">
                    <a:noFill/>
                  </a:rPr>
                  <a:t> </a:t>
                </a:r>
              </a:p>
            </p:txBody>
          </p:sp>
        </mc:Fallback>
      </mc:AlternateContent>
      <p:sp>
        <p:nvSpPr>
          <p:cNvPr id="14" name="灯片编号占位符 13"/>
          <p:cNvSpPr>
            <a:spLocks noGrp="1"/>
          </p:cNvSpPr>
          <p:nvPr>
            <p:ph type="sldNum" sz="quarter" idx="12"/>
          </p:nvPr>
        </p:nvSpPr>
        <p:spPr/>
        <p:txBody>
          <a:bodyPr/>
          <a:lstStyle/>
          <a:p>
            <a:fld id="{C92890E7-3E09-4C8F-8FB5-7796A1CB462C}" type="slidenum">
              <a:rPr lang="en-US" smtClean="0"/>
              <a:t>19</a:t>
            </a:fld>
            <a:endParaRPr lang="en-US"/>
          </a:p>
        </p:txBody>
      </p:sp>
      <p:pic>
        <p:nvPicPr>
          <p:cNvPr id="31" name="Picture 30"/>
          <p:cNvPicPr>
            <a:picLocks noChangeAspect="1"/>
          </p:cNvPicPr>
          <p:nvPr/>
        </p:nvPicPr>
        <p:blipFill>
          <a:blip r:embed="rId5"/>
          <a:stretch>
            <a:fillRect/>
          </a:stretch>
        </p:blipFill>
        <p:spPr>
          <a:xfrm>
            <a:off x="-152400" y="2514600"/>
            <a:ext cx="9799632" cy="1483872"/>
          </a:xfrm>
          <a:prstGeom prst="rect">
            <a:avLst/>
          </a:prstGeom>
        </p:spPr>
      </p:pic>
      <p:pic>
        <p:nvPicPr>
          <p:cNvPr id="39" name="Picture 38"/>
          <p:cNvPicPr>
            <a:picLocks noChangeAspect="1"/>
          </p:cNvPicPr>
          <p:nvPr/>
        </p:nvPicPr>
        <p:blipFill>
          <a:blip r:embed="rId6"/>
          <a:stretch>
            <a:fillRect/>
          </a:stretch>
        </p:blipFill>
        <p:spPr>
          <a:xfrm>
            <a:off x="-304800" y="5303919"/>
            <a:ext cx="10287000" cy="1114007"/>
          </a:xfrm>
          <a:prstGeom prst="rect">
            <a:avLst/>
          </a:prstGeom>
        </p:spPr>
      </p:pic>
    </p:spTree>
    <p:custDataLst>
      <p:tags r:id="rId1"/>
    </p:custDataLst>
    <p:extLst>
      <p:ext uri="{BB962C8B-B14F-4D97-AF65-F5344CB8AC3E}">
        <p14:creationId xmlns:p14="http://schemas.microsoft.com/office/powerpoint/2010/main" val="2563155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Data Description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sz="3200" dirty="0" smtClean="0"/>
                  <a:t>Dataset:</a:t>
                </a:r>
              </a:p>
              <a:p>
                <a:pPr lvl="1"/>
                <a:r>
                  <a:rPr lang="en-US" sz="2800" dirty="0" smtClean="0"/>
                  <a:t>U.S. House and Senate roll call data in the years between 1990 and 2013</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e>
                      <m:sup>
                        <m:r>
                          <a:rPr lang="en-US" sz="2800" b="0" i="1" smtClean="0">
                            <a:latin typeface="Cambria Math" panose="02040503050406030204" pitchFamily="18" charset="0"/>
                          </a:rPr>
                          <m:t>∗</m:t>
                        </m:r>
                      </m:sup>
                    </m:sSup>
                  </m:oMath>
                </a14:m>
                <a:endParaRPr lang="en-US" sz="2800" dirty="0" smtClean="0"/>
              </a:p>
              <a:p>
                <a:pPr lvl="2"/>
                <a:r>
                  <a:rPr lang="en-US" sz="2400" dirty="0" smtClean="0"/>
                  <a:t>1,540 legislators</a:t>
                </a:r>
              </a:p>
              <a:p>
                <a:pPr lvl="2"/>
                <a:r>
                  <a:rPr lang="en-US" sz="2400" dirty="0" smtClean="0"/>
                  <a:t>7,162 bills</a:t>
                </a:r>
              </a:p>
              <a:p>
                <a:pPr lvl="2"/>
                <a:r>
                  <a:rPr lang="en-US" sz="2400" dirty="0" smtClean="0"/>
                  <a:t>2,780,453 votes (80% are “YEA”)</a:t>
                </a:r>
              </a:p>
              <a:p>
                <a:pPr lvl="1"/>
                <a:r>
                  <a:rPr lang="en-US" sz="2800" dirty="0" smtClean="0"/>
                  <a:t>Keep the latest version of a bill if there are multiple versions.</a:t>
                </a:r>
              </a:p>
              <a:p>
                <a:pPr lvl="1"/>
                <a:r>
                  <a:rPr lang="en-US" sz="2800" dirty="0" smtClean="0"/>
                  <a:t>Randomly select 90% of the votes as training and 10% as testing.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1407" t="-1714" r="-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33400" y="5867400"/>
                <a:ext cx="7617655" cy="311432"/>
              </a:xfrm>
              <a:prstGeom prst="rect">
                <a:avLst/>
              </a:prstGeom>
              <a:noFill/>
            </p:spPr>
            <p:txBody>
              <a:bodyPr wrap="square" rtlCol="0">
                <a:spAutoFit/>
              </a:bodyPr>
              <a:lstStyle/>
              <a:p>
                <a14:m>
                  <m:oMath xmlns:m="http://schemas.openxmlformats.org/officeDocument/2006/math">
                    <m:sSup>
                      <m:sSupPr>
                        <m:ctrlPr>
                          <a:rPr lang="en-US" sz="1350" i="1">
                            <a:latin typeface="Cambria Math" panose="02040503050406030204" pitchFamily="18" charset="0"/>
                          </a:rPr>
                        </m:ctrlPr>
                      </m:sSupPr>
                      <m:e/>
                      <m:sup>
                        <m:r>
                          <a:rPr lang="en-US" sz="1350" i="1">
                            <a:latin typeface="Cambria Math" panose="02040503050406030204" pitchFamily="18" charset="0"/>
                          </a:rPr>
                          <m:t>∗</m:t>
                        </m:r>
                      </m:sup>
                    </m:sSup>
                  </m:oMath>
                </a14:m>
                <a:r>
                  <a:rPr lang="en-US" sz="1350" dirty="0"/>
                  <a:t> Downloaded from http://thomas.loc.gov/home/rollcallvotes.html</a:t>
                </a:r>
              </a:p>
            </p:txBody>
          </p:sp>
        </mc:Choice>
        <mc:Fallback xmlns="">
          <p:sp>
            <p:nvSpPr>
              <p:cNvPr id="4" name="文本框 3"/>
              <p:cNvSpPr txBox="1">
                <a:spLocks noRot="1" noChangeAspect="1" noMove="1" noResize="1" noEditPoints="1" noAdjustHandles="1" noChangeArrowheads="1" noChangeShapeType="1" noTextEdit="1"/>
              </p:cNvSpPr>
              <p:nvPr/>
            </p:nvSpPr>
            <p:spPr>
              <a:xfrm>
                <a:off x="533400" y="5867400"/>
                <a:ext cx="7617655" cy="311432"/>
              </a:xfrm>
              <a:prstGeom prst="rect">
                <a:avLst/>
              </a:prstGeom>
              <a:blipFill rotWithShape="0">
                <a:blip r:embed="rId3"/>
                <a:stretch>
                  <a:fillRect b="-17647"/>
                </a:stretch>
              </a:blipFill>
            </p:spPr>
            <p:txBody>
              <a:bodyPr/>
              <a:lstStyle/>
              <a:p>
                <a:r>
                  <a:rPr lang="en-US">
                    <a:noFill/>
                  </a:rPr>
                  <a:t> </a:t>
                </a:r>
              </a:p>
            </p:txBody>
          </p:sp>
        </mc:Fallback>
      </mc:AlternateContent>
      <p:sp>
        <p:nvSpPr>
          <p:cNvPr id="5" name="灯片编号占位符 4"/>
          <p:cNvSpPr>
            <a:spLocks noGrp="1"/>
          </p:cNvSpPr>
          <p:nvPr>
            <p:ph type="sldNum" sz="quarter" idx="12"/>
          </p:nvPr>
        </p:nvSpPr>
        <p:spPr/>
        <p:txBody>
          <a:bodyPr/>
          <a:lstStyle/>
          <a:p>
            <a:fld id="{C92890E7-3E09-4C8F-8FB5-7796A1CB462C}" type="slidenum">
              <a:rPr lang="en-US" smtClean="0"/>
              <a:t>20</a:t>
            </a:fld>
            <a:endParaRPr lang="en-US"/>
          </a:p>
        </p:txBody>
      </p:sp>
    </p:spTree>
    <p:extLst>
      <p:ext uri="{BB962C8B-B14F-4D97-AF65-F5344CB8AC3E}">
        <p14:creationId xmlns:p14="http://schemas.microsoft.com/office/powerpoint/2010/main" val="1644304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Experimental Results: Voting Result Prediction</a:t>
            </a:r>
            <a:endParaRPr lang="en-US" dirty="0"/>
          </a:p>
        </p:txBody>
      </p:sp>
      <p:pic>
        <p:nvPicPr>
          <p:cNvPr id="7" name="内容占位符 3"/>
          <p:cNvPicPr>
            <a:picLocks noChangeAspect="1"/>
          </p:cNvPicPr>
          <p:nvPr/>
        </p:nvPicPr>
        <p:blipFill rotWithShape="1">
          <a:blip r:embed="rId3"/>
          <a:srcRect t="12500"/>
          <a:stretch/>
        </p:blipFill>
        <p:spPr>
          <a:xfrm>
            <a:off x="838200" y="1676400"/>
            <a:ext cx="7343957" cy="4077560"/>
          </a:xfrm>
          <a:prstGeom prst="rect">
            <a:avLst/>
          </a:prstGeom>
        </p:spPr>
      </p:pic>
      <p:sp>
        <p:nvSpPr>
          <p:cNvPr id="3" name="灯片编号占位符 2"/>
          <p:cNvSpPr>
            <a:spLocks noGrp="1"/>
          </p:cNvSpPr>
          <p:nvPr>
            <p:ph type="sldNum" sz="quarter" idx="12"/>
          </p:nvPr>
        </p:nvSpPr>
        <p:spPr/>
        <p:txBody>
          <a:bodyPr/>
          <a:lstStyle/>
          <a:p>
            <a:fld id="{C92890E7-3E09-4C8F-8FB5-7796A1CB462C}" type="slidenum">
              <a:rPr lang="en-US" smtClean="0"/>
              <a:t>21</a:t>
            </a:fld>
            <a:endParaRPr lang="en-US"/>
          </a:p>
        </p:txBody>
      </p:sp>
    </p:spTree>
    <p:extLst>
      <p:ext uri="{BB962C8B-B14F-4D97-AF65-F5344CB8AC3E}">
        <p14:creationId xmlns:p14="http://schemas.microsoft.com/office/powerpoint/2010/main" val="4231838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866509" y="1685254"/>
            <a:ext cx="4013833" cy="3737881"/>
          </a:xfrm>
          <a:prstGeom prst="rect">
            <a:avLst/>
          </a:prstGeom>
        </p:spPr>
      </p:pic>
      <p:pic>
        <p:nvPicPr>
          <p:cNvPr id="5" name="图片 4"/>
          <p:cNvPicPr>
            <a:picLocks noChangeAspect="1"/>
          </p:cNvPicPr>
          <p:nvPr/>
        </p:nvPicPr>
        <p:blipFill>
          <a:blip r:embed="rId4"/>
          <a:stretch>
            <a:fillRect/>
          </a:stretch>
        </p:blipFill>
        <p:spPr>
          <a:xfrm>
            <a:off x="4834437" y="1685254"/>
            <a:ext cx="4296513" cy="3779079"/>
          </a:xfrm>
          <a:prstGeom prst="rect">
            <a:avLst/>
          </a:prstGeom>
        </p:spPr>
      </p:pic>
      <p:grpSp>
        <p:nvGrpSpPr>
          <p:cNvPr id="24" name="Group 23"/>
          <p:cNvGrpSpPr/>
          <p:nvPr/>
        </p:nvGrpSpPr>
        <p:grpSpPr>
          <a:xfrm>
            <a:off x="-1066800" y="2590800"/>
            <a:ext cx="2057401" cy="2505546"/>
            <a:chOff x="-1447800" y="2638702"/>
            <a:chExt cx="1357068" cy="1535242"/>
          </a:xfrm>
        </p:grpSpPr>
        <p:sp>
          <p:nvSpPr>
            <p:cNvPr id="9" name="文本框 8"/>
            <p:cNvSpPr txBox="1"/>
            <p:nvPr/>
          </p:nvSpPr>
          <p:spPr>
            <a:xfrm flipH="1">
              <a:off x="-585570" y="4046648"/>
              <a:ext cx="494838" cy="127296"/>
            </a:xfrm>
            <a:prstGeom prst="rect">
              <a:avLst/>
            </a:prstGeom>
            <a:noFill/>
          </p:spPr>
          <p:txBody>
            <a:bodyPr wrap="square" rtlCol="0">
              <a:spAutoFit/>
            </a:bodyPr>
            <a:lstStyle/>
            <a:p>
              <a:pPr algn="r"/>
              <a:r>
                <a:rPr lang="en-US" sz="750" b="1" dirty="0"/>
                <a:t>Foreign</a:t>
              </a:r>
              <a:endParaRPr lang="en-US" sz="788" b="1" dirty="0"/>
            </a:p>
          </p:txBody>
        </p:sp>
        <p:sp>
          <p:nvSpPr>
            <p:cNvPr id="10" name="文本框 9"/>
            <p:cNvSpPr txBox="1"/>
            <p:nvPr/>
          </p:nvSpPr>
          <p:spPr>
            <a:xfrm flipH="1">
              <a:off x="-655189" y="3898793"/>
              <a:ext cx="564457" cy="127296"/>
            </a:xfrm>
            <a:prstGeom prst="rect">
              <a:avLst/>
            </a:prstGeom>
            <a:noFill/>
          </p:spPr>
          <p:txBody>
            <a:bodyPr wrap="square" rtlCol="0">
              <a:spAutoFit/>
            </a:bodyPr>
            <a:lstStyle/>
            <a:p>
              <a:pPr algn="r"/>
              <a:r>
                <a:rPr lang="en-US" sz="750" b="1" dirty="0"/>
                <a:t>Education</a:t>
              </a:r>
              <a:endParaRPr lang="en-US" sz="788" b="1" dirty="0"/>
            </a:p>
          </p:txBody>
        </p:sp>
        <p:sp>
          <p:nvSpPr>
            <p:cNvPr id="11" name="文本框 10"/>
            <p:cNvSpPr txBox="1"/>
            <p:nvPr/>
          </p:nvSpPr>
          <p:spPr>
            <a:xfrm flipH="1">
              <a:off x="-1447800" y="3743412"/>
              <a:ext cx="1357068" cy="127296"/>
            </a:xfrm>
            <a:prstGeom prst="rect">
              <a:avLst/>
            </a:prstGeom>
            <a:noFill/>
          </p:spPr>
          <p:txBody>
            <a:bodyPr wrap="square" rtlCol="0">
              <a:spAutoFit/>
            </a:bodyPr>
            <a:lstStyle/>
            <a:p>
              <a:pPr algn="r"/>
              <a:r>
                <a:rPr lang="en-US" sz="750" b="1" dirty="0"/>
                <a:t>Individual Property</a:t>
              </a:r>
              <a:endParaRPr lang="en-US" sz="788" b="1" dirty="0"/>
            </a:p>
          </p:txBody>
        </p:sp>
        <p:sp>
          <p:nvSpPr>
            <p:cNvPr id="12" name="文本框 11"/>
            <p:cNvSpPr txBox="1"/>
            <p:nvPr/>
          </p:nvSpPr>
          <p:spPr>
            <a:xfrm flipH="1">
              <a:off x="-536403" y="3416034"/>
              <a:ext cx="445671" cy="127296"/>
            </a:xfrm>
            <a:prstGeom prst="rect">
              <a:avLst/>
            </a:prstGeom>
            <a:noFill/>
          </p:spPr>
          <p:txBody>
            <a:bodyPr wrap="square" rtlCol="0">
              <a:spAutoFit/>
            </a:bodyPr>
            <a:lstStyle/>
            <a:p>
              <a:pPr algn="r"/>
              <a:r>
                <a:rPr lang="en-US" sz="750" b="1" dirty="0"/>
                <a:t>Military</a:t>
              </a:r>
              <a:endParaRPr lang="en-US" sz="788" b="1" dirty="0"/>
            </a:p>
          </p:txBody>
        </p:sp>
        <p:sp>
          <p:nvSpPr>
            <p:cNvPr id="13" name="文本框 12"/>
            <p:cNvSpPr txBox="1"/>
            <p:nvPr/>
          </p:nvSpPr>
          <p:spPr>
            <a:xfrm flipH="1">
              <a:off x="-1447800" y="3569994"/>
              <a:ext cx="1357068" cy="127296"/>
            </a:xfrm>
            <a:prstGeom prst="rect">
              <a:avLst/>
            </a:prstGeom>
            <a:noFill/>
          </p:spPr>
          <p:txBody>
            <a:bodyPr wrap="square" rtlCol="0">
              <a:spAutoFit/>
            </a:bodyPr>
            <a:lstStyle/>
            <a:p>
              <a:pPr algn="r"/>
              <a:r>
                <a:rPr lang="en-US" sz="750" b="1" dirty="0"/>
                <a:t>Financial Institution</a:t>
              </a:r>
              <a:endParaRPr lang="en-US" sz="788" b="1" dirty="0"/>
            </a:p>
          </p:txBody>
        </p:sp>
        <p:sp>
          <p:nvSpPr>
            <p:cNvPr id="14" name="文本框 13"/>
            <p:cNvSpPr txBox="1"/>
            <p:nvPr/>
          </p:nvSpPr>
          <p:spPr>
            <a:xfrm flipH="1">
              <a:off x="-501502" y="3259224"/>
              <a:ext cx="410770" cy="127296"/>
            </a:xfrm>
            <a:prstGeom prst="rect">
              <a:avLst/>
            </a:prstGeom>
            <a:noFill/>
          </p:spPr>
          <p:txBody>
            <a:bodyPr wrap="square" rtlCol="0">
              <a:spAutoFit/>
            </a:bodyPr>
            <a:lstStyle/>
            <a:p>
              <a:pPr algn="r"/>
              <a:r>
                <a:rPr lang="en-US" sz="750" b="1" dirty="0"/>
                <a:t>Law</a:t>
              </a:r>
              <a:endParaRPr lang="en-US" sz="788" b="1" dirty="0"/>
            </a:p>
          </p:txBody>
        </p:sp>
        <p:sp>
          <p:nvSpPr>
            <p:cNvPr id="15" name="文本框 14"/>
            <p:cNvSpPr txBox="1"/>
            <p:nvPr/>
          </p:nvSpPr>
          <p:spPr>
            <a:xfrm flipH="1">
              <a:off x="-1447800" y="3114365"/>
              <a:ext cx="1357068" cy="127296"/>
            </a:xfrm>
            <a:prstGeom prst="rect">
              <a:avLst/>
            </a:prstGeom>
            <a:noFill/>
          </p:spPr>
          <p:txBody>
            <a:bodyPr wrap="square" rtlCol="0">
              <a:spAutoFit/>
            </a:bodyPr>
            <a:lstStyle/>
            <a:p>
              <a:pPr algn="r"/>
              <a:r>
                <a:rPr lang="en-US" sz="750" b="1" dirty="0"/>
                <a:t>Health Service</a:t>
              </a:r>
              <a:endParaRPr lang="en-US" sz="788" b="1" dirty="0"/>
            </a:p>
          </p:txBody>
        </p:sp>
        <p:sp>
          <p:nvSpPr>
            <p:cNvPr id="16" name="文本框 15"/>
            <p:cNvSpPr txBox="1"/>
            <p:nvPr/>
          </p:nvSpPr>
          <p:spPr>
            <a:xfrm flipH="1">
              <a:off x="-1447800" y="2956094"/>
              <a:ext cx="1357068" cy="127296"/>
            </a:xfrm>
            <a:prstGeom prst="rect">
              <a:avLst/>
            </a:prstGeom>
            <a:noFill/>
          </p:spPr>
          <p:txBody>
            <a:bodyPr wrap="square" rtlCol="0">
              <a:spAutoFit/>
            </a:bodyPr>
            <a:lstStyle/>
            <a:p>
              <a:pPr algn="r"/>
              <a:r>
                <a:rPr lang="en-US" sz="750" b="1" dirty="0"/>
                <a:t>Health Expenses</a:t>
              </a:r>
              <a:endParaRPr lang="en-US" sz="788" b="1" dirty="0"/>
            </a:p>
          </p:txBody>
        </p:sp>
        <p:sp>
          <p:nvSpPr>
            <p:cNvPr id="17" name="文本框 16"/>
            <p:cNvSpPr txBox="1"/>
            <p:nvPr/>
          </p:nvSpPr>
          <p:spPr>
            <a:xfrm flipH="1">
              <a:off x="-1447800" y="2797824"/>
              <a:ext cx="1357068" cy="127296"/>
            </a:xfrm>
            <a:prstGeom prst="rect">
              <a:avLst/>
            </a:prstGeom>
            <a:noFill/>
          </p:spPr>
          <p:txBody>
            <a:bodyPr wrap="square" rtlCol="0">
              <a:spAutoFit/>
            </a:bodyPr>
            <a:lstStyle/>
            <a:p>
              <a:pPr algn="r"/>
              <a:r>
                <a:rPr lang="en-US" sz="750" b="1" dirty="0"/>
                <a:t>Funds</a:t>
              </a:r>
              <a:endParaRPr lang="en-US" sz="788" b="1" dirty="0"/>
            </a:p>
          </p:txBody>
        </p:sp>
        <p:sp>
          <p:nvSpPr>
            <p:cNvPr id="18" name="文本框 17"/>
            <p:cNvSpPr txBox="1"/>
            <p:nvPr/>
          </p:nvSpPr>
          <p:spPr>
            <a:xfrm flipH="1">
              <a:off x="-1447800" y="2638702"/>
              <a:ext cx="1357068" cy="127296"/>
            </a:xfrm>
            <a:prstGeom prst="rect">
              <a:avLst/>
            </a:prstGeom>
            <a:noFill/>
          </p:spPr>
          <p:txBody>
            <a:bodyPr wrap="square" rtlCol="0">
              <a:spAutoFit/>
            </a:bodyPr>
            <a:lstStyle/>
            <a:p>
              <a:pPr algn="r"/>
              <a:r>
                <a:rPr lang="en-US" sz="750" b="1" dirty="0"/>
                <a:t>Public Transportation</a:t>
              </a:r>
              <a:endParaRPr lang="en-US" sz="788" b="1" dirty="0"/>
            </a:p>
          </p:txBody>
        </p:sp>
      </p:grpSp>
      <p:sp>
        <p:nvSpPr>
          <p:cNvPr id="2" name="标题 1"/>
          <p:cNvSpPr>
            <a:spLocks noGrp="1"/>
          </p:cNvSpPr>
          <p:nvPr>
            <p:ph type="title"/>
          </p:nvPr>
        </p:nvSpPr>
        <p:spPr/>
        <p:txBody>
          <a:bodyPr/>
          <a:lstStyle/>
          <a:p>
            <a:r>
              <a:rPr lang="en-US" dirty="0" smtClean="0"/>
              <a:t>Case Studies</a:t>
            </a:r>
            <a:endParaRPr lang="en-US" dirty="0"/>
          </a:p>
        </p:txBody>
      </p:sp>
      <p:sp>
        <p:nvSpPr>
          <p:cNvPr id="3" name="内容占位符 2"/>
          <p:cNvSpPr>
            <a:spLocks noGrp="1"/>
          </p:cNvSpPr>
          <p:nvPr>
            <p:ph idx="1"/>
          </p:nvPr>
        </p:nvSpPr>
        <p:spPr>
          <a:xfrm>
            <a:off x="453408" y="1280591"/>
            <a:ext cx="8515351" cy="3263504"/>
          </a:xfrm>
        </p:spPr>
        <p:txBody>
          <a:bodyPr>
            <a:normAutofit/>
          </a:bodyPr>
          <a:lstStyle/>
          <a:p>
            <a:pPr marL="171450" lvl="1">
              <a:spcBef>
                <a:spcPts val="750"/>
              </a:spcBef>
            </a:pPr>
            <a:r>
              <a:rPr lang="en-US" dirty="0" smtClean="0"/>
              <a:t> </a:t>
            </a:r>
            <a:r>
              <a:rPr lang="en-US" sz="2800" dirty="0" smtClean="0"/>
              <a:t>Ronald Paul (</a:t>
            </a:r>
            <a:r>
              <a:rPr lang="en-US" sz="2800" dirty="0" smtClean="0">
                <a:solidFill>
                  <a:srgbClr val="FF0000"/>
                </a:solidFill>
              </a:rPr>
              <a:t>R</a:t>
            </a:r>
            <a:r>
              <a:rPr lang="en-US" sz="2800" dirty="0" smtClean="0"/>
              <a:t>), Barack Obama (</a:t>
            </a:r>
            <a:r>
              <a:rPr lang="en-US" sz="2800" dirty="0" smtClean="0">
                <a:solidFill>
                  <a:srgbClr val="0070C0"/>
                </a:solidFill>
              </a:rPr>
              <a:t>D</a:t>
            </a:r>
            <a:r>
              <a:rPr lang="en-US" sz="2800" dirty="0" smtClean="0"/>
              <a:t>)</a:t>
            </a:r>
            <a:endParaRPr lang="en-US" sz="2800" dirty="0"/>
          </a:p>
        </p:txBody>
      </p:sp>
      <p:sp>
        <p:nvSpPr>
          <p:cNvPr id="23" name="灯片编号占位符 22"/>
          <p:cNvSpPr>
            <a:spLocks noGrp="1"/>
          </p:cNvSpPr>
          <p:nvPr>
            <p:ph type="sldNum" sz="quarter" idx="12"/>
          </p:nvPr>
        </p:nvSpPr>
        <p:spPr/>
        <p:txBody>
          <a:bodyPr/>
          <a:lstStyle/>
          <a:p>
            <a:fld id="{C92890E7-3E09-4C8F-8FB5-7796A1CB462C}" type="slidenum">
              <a:rPr lang="en-US" smtClean="0"/>
              <a:t>22</a:t>
            </a:fld>
            <a:endParaRPr lang="en-US"/>
          </a:p>
        </p:txBody>
      </p:sp>
    </p:spTree>
    <p:extLst>
      <p:ext uri="{BB962C8B-B14F-4D97-AF65-F5344CB8AC3E}">
        <p14:creationId xmlns:p14="http://schemas.microsoft.com/office/powerpoint/2010/main" val="93585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Case Studies</a:t>
            </a:r>
            <a:endParaRPr lang="en-US" dirty="0"/>
          </a:p>
        </p:txBody>
      </p:sp>
      <p:pic>
        <p:nvPicPr>
          <p:cNvPr id="4" name="内容占位符 3"/>
          <p:cNvPicPr>
            <a:picLocks noGrp="1" noChangeAspect="1"/>
          </p:cNvPicPr>
          <p:nvPr>
            <p:ph idx="1"/>
          </p:nvPr>
        </p:nvPicPr>
        <p:blipFill>
          <a:blip r:embed="rId3"/>
          <a:stretch>
            <a:fillRect/>
          </a:stretch>
        </p:blipFill>
        <p:spPr>
          <a:xfrm>
            <a:off x="234220" y="1524000"/>
            <a:ext cx="4389121" cy="3886200"/>
          </a:xfrm>
          <a:prstGeom prst="rect">
            <a:avLst/>
          </a:prstGeom>
        </p:spPr>
      </p:pic>
      <p:pic>
        <p:nvPicPr>
          <p:cNvPr id="6" name="图片 5"/>
          <p:cNvPicPr>
            <a:picLocks noChangeAspect="1"/>
          </p:cNvPicPr>
          <p:nvPr/>
        </p:nvPicPr>
        <p:blipFill>
          <a:blip r:embed="rId4"/>
          <a:stretch>
            <a:fillRect/>
          </a:stretch>
        </p:blipFill>
        <p:spPr>
          <a:xfrm>
            <a:off x="4568840" y="1447800"/>
            <a:ext cx="4398605" cy="4038600"/>
          </a:xfrm>
          <a:prstGeom prst="rect">
            <a:avLst/>
          </a:prstGeom>
        </p:spPr>
      </p:pic>
      <p:sp>
        <p:nvSpPr>
          <p:cNvPr id="8" name="内容占位符 2"/>
          <p:cNvSpPr txBox="1">
            <a:spLocks/>
          </p:cNvSpPr>
          <p:nvPr/>
        </p:nvSpPr>
        <p:spPr>
          <a:xfrm>
            <a:off x="365666" y="1371600"/>
            <a:ext cx="8515351"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Scatter plots over selected dimensions</a:t>
            </a:r>
            <a:r>
              <a:rPr lang="en-US" sz="2400" dirty="0" smtClean="0"/>
              <a:t>: (</a:t>
            </a:r>
            <a:r>
              <a:rPr lang="en-US" sz="2400" dirty="0">
                <a:solidFill>
                  <a:srgbClr val="FF0000"/>
                </a:solidFill>
              </a:rPr>
              <a:t>Republican</a:t>
            </a:r>
            <a:r>
              <a:rPr lang="en-US" sz="2400" dirty="0"/>
              <a:t>, </a:t>
            </a:r>
            <a:r>
              <a:rPr lang="en-US" sz="2400" dirty="0">
                <a:solidFill>
                  <a:srgbClr val="0070C0"/>
                </a:solidFill>
              </a:rPr>
              <a:t>Democrat</a:t>
            </a:r>
            <a:r>
              <a:rPr lang="en-US" sz="2400" dirty="0"/>
              <a:t>)</a:t>
            </a:r>
          </a:p>
        </p:txBody>
      </p:sp>
      <p:sp>
        <p:nvSpPr>
          <p:cNvPr id="3" name="灯片编号占位符 2"/>
          <p:cNvSpPr>
            <a:spLocks noGrp="1"/>
          </p:cNvSpPr>
          <p:nvPr>
            <p:ph type="sldNum" sz="quarter" idx="12"/>
          </p:nvPr>
        </p:nvSpPr>
        <p:spPr/>
        <p:txBody>
          <a:bodyPr/>
          <a:lstStyle/>
          <a:p>
            <a:fld id="{C92890E7-3E09-4C8F-8FB5-7796A1CB462C}" type="slidenum">
              <a:rPr lang="en-US" smtClean="0"/>
              <a:t>23</a:t>
            </a:fld>
            <a:endParaRPr lang="en-US"/>
          </a:p>
        </p:txBody>
      </p:sp>
    </p:spTree>
    <p:extLst>
      <p:ext uri="{BB962C8B-B14F-4D97-AF65-F5344CB8AC3E}">
        <p14:creationId xmlns:p14="http://schemas.microsoft.com/office/powerpoint/2010/main" val="3536853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endParaRPr lang="en-US" dirty="0" smtClean="0"/>
          </a:p>
          <a:p>
            <a:r>
              <a:rPr lang="en-US" altLang="zh-CN" dirty="0" smtClean="0"/>
              <a:t>Ideology Detection via Legislative Voting Network Mining</a:t>
            </a:r>
            <a:endParaRPr lang="en-US" altLang="zh-CN" dirty="0"/>
          </a:p>
          <a:p>
            <a:endParaRPr lang="en-US" altLang="zh-CN" dirty="0" smtClean="0">
              <a:ea typeface="宋体" pitchFamily="2" charset="-122"/>
            </a:endParaRPr>
          </a:p>
          <a:p>
            <a:r>
              <a:rPr lang="en-US" altLang="zh-CN" dirty="0" smtClean="0">
                <a:ea typeface="宋体" pitchFamily="2" charset="-122"/>
              </a:rPr>
              <a:t>Ideology Detection via Heterogeneous Types of Links</a:t>
            </a:r>
          </a:p>
          <a:p>
            <a:endParaRPr lang="en-US" altLang="zh-CN" dirty="0">
              <a:ea typeface="宋体" pitchFamily="2" charset="-122"/>
            </a:endParaRPr>
          </a:p>
          <a:p>
            <a:r>
              <a:rPr lang="en-US" altLang="zh-CN" dirty="0" smtClean="0">
                <a:ea typeface="宋体" pitchFamily="2" charset="-122"/>
              </a:rPr>
              <a:t>User Stance Prediction via Joint Modeling of Text and Social Interactions</a:t>
            </a:r>
          </a:p>
          <a:p>
            <a:endParaRPr lang="en-US" altLang="zh-CN" dirty="0">
              <a:ea typeface="宋体" pitchFamily="2" charset="-122"/>
            </a:endParaRPr>
          </a:p>
          <a:p>
            <a:r>
              <a:rPr lang="en-US" altLang="zh-CN" dirty="0" smtClean="0">
                <a:ea typeface="宋体" pitchFamily="2" charset="-122"/>
              </a:rPr>
              <a:t>The Co-Evolution Model for Social Network Evolving and Opinion Migration</a:t>
            </a:r>
          </a:p>
          <a:p>
            <a:pPr marL="0" lvl="1" indent="0">
              <a:buNone/>
            </a:pPr>
            <a:endParaRPr lang="en-US" dirty="0">
              <a:solidFill>
                <a:schemeClr val="tx1"/>
              </a:solidFill>
              <a:effectLst>
                <a:outerShdw blurRad="38100" dist="38100" dir="2700000" algn="tl">
                  <a:srgbClr val="000000">
                    <a:alpha val="43137"/>
                  </a:srgbClr>
                </a:outerShdw>
              </a:effectLst>
              <a:latin typeface="+mn-lt"/>
              <a:ea typeface="宋体" pitchFamily="2" charset="-122"/>
              <a:cs typeface="+mn-cs"/>
            </a:endParaRPr>
          </a:p>
          <a:p>
            <a:r>
              <a:rPr lang="en-US" dirty="0" smtClean="0"/>
              <a:t>Summary</a:t>
            </a:r>
            <a:endParaRPr lang="en-US" dirty="0"/>
          </a:p>
        </p:txBody>
      </p:sp>
      <p:sp>
        <p:nvSpPr>
          <p:cNvPr id="7" name="Down Arrow 6"/>
          <p:cNvSpPr/>
          <p:nvPr/>
        </p:nvSpPr>
        <p:spPr>
          <a:xfrm rot="3432852">
            <a:off x="7953440" y="2569939"/>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24</a:t>
            </a:fld>
            <a:endParaRPr lang="en-US" dirty="0"/>
          </a:p>
        </p:txBody>
      </p:sp>
    </p:spTree>
    <p:extLst>
      <p:ext uri="{BB962C8B-B14F-4D97-AF65-F5344CB8AC3E}">
        <p14:creationId xmlns:p14="http://schemas.microsoft.com/office/powerpoint/2010/main" val="1478841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Ideology Detection for Twitter Users [</a:t>
            </a:r>
            <a:r>
              <a:rPr lang="en-US" dirty="0" err="1" smtClean="0"/>
              <a:t>Gu</a:t>
            </a:r>
            <a:r>
              <a:rPr lang="en-US" dirty="0" smtClean="0"/>
              <a:t> et al., SBP-</a:t>
            </a:r>
            <a:r>
              <a:rPr lang="en-US" dirty="0" err="1" smtClean="0"/>
              <a:t>BRiMS</a:t>
            </a:r>
            <a:r>
              <a:rPr lang="en-US" dirty="0" smtClean="0"/>
              <a:t> 2017]</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295400"/>
            <a:ext cx="8229600" cy="4629150"/>
          </a:xfrm>
        </p:spPr>
      </p:pic>
      <p:sp>
        <p:nvSpPr>
          <p:cNvPr id="4" name="Slide Number Placeholder 3"/>
          <p:cNvSpPr>
            <a:spLocks noGrp="1"/>
          </p:cNvSpPr>
          <p:nvPr>
            <p:ph type="sldNum" sz="quarter" idx="12"/>
          </p:nvPr>
        </p:nvSpPr>
        <p:spPr/>
        <p:txBody>
          <a:bodyPr/>
          <a:lstStyle/>
          <a:p>
            <a:fld id="{F9913601-2E22-4589-A394-4D3650FFD697}" type="slidenum">
              <a:rPr lang="en-US" smtClean="0"/>
              <a:pPr/>
              <a:t>25</a:t>
            </a:fld>
            <a:endParaRPr lang="en-US" dirty="0"/>
          </a:p>
        </p:txBody>
      </p:sp>
    </p:spTree>
    <p:extLst>
      <p:ext uri="{BB962C8B-B14F-4D97-AF65-F5344CB8AC3E}">
        <p14:creationId xmlns:p14="http://schemas.microsoft.com/office/powerpoint/2010/main" val="38011675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How to model behavior links using ideology?</a:t>
            </a:r>
          </a:p>
          <a:p>
            <a:pPr lvl="1"/>
            <a:r>
              <a:rPr lang="en-US" dirty="0" smtClean="0"/>
              <a:t>A link generative model with ideology as latent variable</a:t>
            </a:r>
          </a:p>
          <a:p>
            <a:pPr lvl="1"/>
            <a:r>
              <a:rPr lang="en-US" dirty="0" smtClean="0"/>
              <a:t>Another social choice problem: to follow or not?</a:t>
            </a:r>
            <a:endParaRPr lang="en-US" dirty="0"/>
          </a:p>
          <a:p>
            <a:pPr lvl="1"/>
            <a:endParaRPr lang="en-US" dirty="0"/>
          </a:p>
          <a:p>
            <a:r>
              <a:rPr lang="en-US" dirty="0" smtClean="0"/>
              <a:t>How to combine different types of behaviors?</a:t>
            </a:r>
          </a:p>
          <a:p>
            <a:pPr lvl="1"/>
            <a:r>
              <a:rPr lang="en-US" dirty="0" smtClean="0"/>
              <a:t>Heterogeneous network mining</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26</a:t>
            </a:fld>
            <a:endParaRPr lang="en-US" dirty="0"/>
          </a:p>
        </p:txBody>
      </p:sp>
    </p:spTree>
    <p:extLst>
      <p:ext uri="{BB962C8B-B14F-4D97-AF65-F5344CB8AC3E}">
        <p14:creationId xmlns:p14="http://schemas.microsoft.com/office/powerpoint/2010/main" val="11253358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Ideology Detection via Single Type of Links</a:t>
            </a:r>
            <a:endParaRPr lang="en-US" dirty="0"/>
          </a:p>
        </p:txBody>
      </p:sp>
      <p:sp>
        <p:nvSpPr>
          <p:cNvPr id="3" name="Content Placeholder 2"/>
          <p:cNvSpPr>
            <a:spLocks noGrp="1"/>
          </p:cNvSpPr>
          <p:nvPr>
            <p:ph idx="1"/>
          </p:nvPr>
        </p:nvSpPr>
        <p:spPr/>
        <p:txBody>
          <a:bodyPr/>
          <a:lstStyle/>
          <a:p>
            <a:r>
              <a:rPr lang="en-US" dirty="0" smtClean="0"/>
              <a:t>Assumptions</a:t>
            </a:r>
          </a:p>
          <a:p>
            <a:pPr lvl="1"/>
            <a:r>
              <a:rPr lang="en-US" sz="2800" dirty="0"/>
              <a:t>P</a:t>
            </a:r>
            <a:r>
              <a:rPr lang="en-US" sz="2800" dirty="0" smtClean="0"/>
              <a:t>eople tend to </a:t>
            </a:r>
            <a:r>
              <a:rPr lang="en-US" sz="2800" i="1" dirty="0" smtClean="0"/>
              <a:t>follow, mention, or retweet </a:t>
            </a:r>
            <a:r>
              <a:rPr lang="en-US" sz="2800" dirty="0" smtClean="0"/>
              <a:t>others who share similar ideology score</a:t>
            </a:r>
          </a:p>
          <a:p>
            <a:pPr lvl="1"/>
            <a:endParaRPr lang="en-US" sz="2800" dirty="0" smtClean="0"/>
          </a:p>
          <a:p>
            <a:pPr lvl="1"/>
            <a:r>
              <a:rPr lang="en-US" sz="2800" dirty="0" smtClean="0"/>
              <a:t>One’s true ideology score is different from one’s public image ideology score</a:t>
            </a:r>
            <a:endParaRPr lang="en-US" sz="2800" dirty="0"/>
          </a:p>
          <a:p>
            <a:pPr lvl="1"/>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27</a:t>
            </a:fld>
            <a:endParaRPr lang="en-US" dirty="0"/>
          </a:p>
        </p:txBody>
      </p:sp>
    </p:spTree>
    <p:extLst>
      <p:ext uri="{BB962C8B-B14F-4D97-AF65-F5344CB8AC3E}">
        <p14:creationId xmlns:p14="http://schemas.microsoft.com/office/powerpoint/2010/main" val="28476547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Model: Take </a:t>
            </a:r>
            <a:r>
              <a:rPr lang="en-US" i="1" dirty="0"/>
              <a:t>Follow</a:t>
            </a:r>
            <a:r>
              <a:rPr lang="en-US" dirty="0"/>
              <a:t> </a:t>
            </a:r>
            <a:r>
              <a:rPr lang="en-US" dirty="0" smtClean="0"/>
              <a:t>Link Type </a:t>
            </a:r>
            <a:r>
              <a:rPr lang="en-US" dirty="0"/>
              <a:t>as an E</a:t>
            </a:r>
            <a:r>
              <a:rPr lang="en-US" dirty="0" smtClean="0"/>
              <a:t>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Consider a follow link: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oMath>
                </a14:m>
                <a:endParaRPr lang="en-US" dirty="0" smtClean="0"/>
              </a:p>
              <a:p>
                <a:pPr lvl="1"/>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𝒑</m:t>
                        </m:r>
                      </m:e>
                      <m:sub>
                        <m:r>
                          <a:rPr lang="en-US" i="1">
                            <a:latin typeface="Cambria Math" panose="02040503050406030204" pitchFamily="18" charset="0"/>
                          </a:rPr>
                          <m:t>𝑖</m:t>
                        </m:r>
                      </m:sub>
                    </m:sSub>
                  </m:oMath>
                </a14:m>
                <a:r>
                  <a:rPr lang="en-US" dirty="0" smtClean="0"/>
                  <a:t>: true ideology of user </a:t>
                </a:r>
                <a:r>
                  <a:rPr lang="en-US" dirty="0" err="1" smtClean="0"/>
                  <a:t>i</a:t>
                </a:r>
                <a:endParaRPr lang="en-US" dirty="0" smtClean="0"/>
              </a:p>
              <a:p>
                <a:pPr lvl="1"/>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𝒒</m:t>
                        </m:r>
                      </m:e>
                      <m:sub>
                        <m:r>
                          <a:rPr lang="en-US" b="1" i="1">
                            <a:latin typeface="Cambria Math" panose="02040503050406030204" pitchFamily="18" charset="0"/>
                          </a:rPr>
                          <m:t>𝒋</m:t>
                        </m:r>
                      </m:sub>
                    </m:sSub>
                  </m:oMath>
                </a14:m>
                <a:r>
                  <a:rPr lang="en-US" dirty="0" smtClean="0"/>
                  <a:t>: image ideology of user j</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oMath>
                </a14:m>
                <a:r>
                  <a:rPr lang="en-US" dirty="0" smtClean="0"/>
                  <a:t>: bias term of user j, indicating the popularity of user j</a:t>
                </a:r>
              </a:p>
              <a:p>
                <a:pPr lvl="1"/>
                <a:endParaRPr lang="en-US" dirty="0"/>
              </a:p>
              <a:p>
                <a:pPr lvl="1"/>
                <a:r>
                  <a:rPr lang="en-US" dirty="0" smtClean="0"/>
                  <a:t>The probability of the link:</a:t>
                </a:r>
              </a:p>
              <a:p>
                <a:pPr lvl="2"/>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𝜎</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1" i="1">
                            <a:latin typeface="Cambria Math" panose="02040503050406030204" pitchFamily="18" charset="0"/>
                          </a:rPr>
                          <m:t>𝒑</m:t>
                        </m:r>
                      </m:e>
                      <m:sub>
                        <m:r>
                          <a:rPr lang="en-US" i="1">
                            <a:latin typeface="Cambria Math" panose="02040503050406030204" pitchFamily="18" charset="0"/>
                          </a:rPr>
                          <m:t>𝑖</m:t>
                        </m:r>
                      </m:sub>
                      <m:sup>
                        <m:r>
                          <a:rPr lang="en-US" b="0" i="1" smtClean="0">
                            <a:latin typeface="Cambria Math" panose="02040503050406030204" pitchFamily="18" charset="0"/>
                          </a:rPr>
                          <m:t>′</m:t>
                        </m:r>
                      </m:sup>
                    </m:sSubSup>
                    <m:sSub>
                      <m:sSubPr>
                        <m:ctrlPr>
                          <a:rPr lang="en-US" i="1">
                            <a:latin typeface="Cambria Math" panose="02040503050406030204" pitchFamily="18" charset="0"/>
                          </a:rPr>
                        </m:ctrlPr>
                      </m:sSubPr>
                      <m:e>
                        <m:r>
                          <a:rPr lang="en-US" b="1" i="1">
                            <a:latin typeface="Cambria Math" panose="02040503050406030204" pitchFamily="18" charset="0"/>
                          </a:rPr>
                          <m:t>𝒒</m:t>
                        </m:r>
                      </m:e>
                      <m:sub>
                        <m:r>
                          <a:rPr lang="en-US" b="0" i="1" smtClean="0">
                            <a:latin typeface="Cambria Math" panose="02040503050406030204" pitchFamily="18" charset="0"/>
                          </a:rPr>
                          <m:t>𝑗</m:t>
                        </m:r>
                      </m:sub>
                    </m:sSub>
                    <m:r>
                      <a:rPr lang="en-US" b="1"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a14:m>
                <a:r>
                  <a:rPr lang="en-US" dirty="0" smtClean="0"/>
                  <a:t> (</a:t>
                </a:r>
                <a14:m>
                  <m:oMath xmlns:m="http://schemas.openxmlformats.org/officeDocument/2006/math">
                    <m:r>
                      <a:rPr lang="en-US" b="0" i="1" dirty="0" smtClean="0">
                        <a:latin typeface="Cambria Math" panose="02040503050406030204" pitchFamily="18" charset="0"/>
                      </a:rPr>
                      <m:t>𝜎</m:t>
                    </m:r>
                  </m:oMath>
                </a14:m>
                <a:r>
                  <a:rPr lang="en-US" dirty="0" smtClean="0"/>
                  <a:t> is the sigmoid function)</a:t>
                </a:r>
              </a:p>
              <a:p>
                <a:pPr marL="274320" lvl="1" indent="0">
                  <a:buNone/>
                </a:pPr>
                <a:endParaRPr lang="en-US" dirty="0" smtClean="0"/>
              </a:p>
              <a:p>
                <a:pPr lvl="1"/>
                <a:r>
                  <a:rPr lang="en-US" dirty="0" smtClean="0"/>
                  <a:t>Connection to utility function:</a:t>
                </a:r>
              </a:p>
              <a:p>
                <a:pPr lvl="2"/>
                <a:r>
                  <a:rPr lang="en-US" dirty="0" smtClean="0"/>
                  <a:t>The utility function of user </a:t>
                </a:r>
                <a:r>
                  <a:rPr lang="en-US" dirty="0" err="1" smtClean="0"/>
                  <a:t>i</a:t>
                </a:r>
                <a:r>
                  <a:rPr lang="en-US" dirty="0" smtClean="0"/>
                  <a:t> choose to follow j is higher than the one of user </a:t>
                </a:r>
                <a:r>
                  <a:rPr lang="en-US" dirty="0" err="1" smtClean="0"/>
                  <a:t>i</a:t>
                </a:r>
                <a:r>
                  <a:rPr lang="en-US" dirty="0" smtClean="0"/>
                  <a:t> choose to not follow j.</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37" t="-1257" r="-140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pPr/>
              <a:t>28</a:t>
            </a:fld>
            <a:endParaRPr lang="en-US" dirty="0"/>
          </a:p>
        </p:txBody>
      </p:sp>
    </p:spTree>
    <p:extLst>
      <p:ext uri="{BB962C8B-B14F-4D97-AF65-F5344CB8AC3E}">
        <p14:creationId xmlns:p14="http://schemas.microsoft.com/office/powerpoint/2010/main" val="571791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Examples</a:t>
            </a:r>
            <a:endParaRPr lang="en-US" dirty="0"/>
          </a:p>
        </p:txBody>
      </p:sp>
      <p:sp>
        <p:nvSpPr>
          <p:cNvPr id="3" name="Content Placeholder 2"/>
          <p:cNvSpPr>
            <a:spLocks noGrp="1"/>
          </p:cNvSpPr>
          <p:nvPr>
            <p:ph idx="1"/>
          </p:nvPr>
        </p:nvSpPr>
        <p:spPr>
          <a:xfrm>
            <a:off x="76200" y="1143000"/>
            <a:ext cx="7162800" cy="5334000"/>
          </a:xfrm>
        </p:spPr>
        <p:txBody>
          <a:bodyPr>
            <a:normAutofit/>
          </a:bodyPr>
          <a:lstStyle/>
          <a:p>
            <a:r>
              <a:rPr lang="en-US" dirty="0" smtClean="0"/>
              <a:t>What is the stance of Trump in the issue of military service?</a:t>
            </a:r>
          </a:p>
          <a:p>
            <a:endParaRPr lang="en-US" dirty="0"/>
          </a:p>
          <a:p>
            <a:pPr marL="0" indent="0">
              <a:buNone/>
            </a:pPr>
            <a:endParaRPr lang="en-US" dirty="0"/>
          </a:p>
          <a:p>
            <a:r>
              <a:rPr lang="en-US" dirty="0" smtClean="0"/>
              <a:t>Whether a bill will be passed in congress?</a:t>
            </a:r>
            <a:endParaRPr lang="en-US" dirty="0"/>
          </a:p>
          <a:p>
            <a:r>
              <a:rPr lang="en-US" dirty="0" smtClean="0"/>
              <a:t>What is the average ideology of Twitter users in each state?</a:t>
            </a:r>
          </a:p>
          <a:p>
            <a:r>
              <a:rPr lang="en-US" dirty="0"/>
              <a:t>By reading a news comment, can you infer the user’s stance on that issue</a:t>
            </a:r>
            <a:r>
              <a:rPr lang="en-US" dirty="0" smtClean="0"/>
              <a:t>?</a:t>
            </a:r>
            <a:endParaRPr lang="en-US" dirty="0"/>
          </a:p>
          <a:p>
            <a:r>
              <a:rPr lang="en-US" dirty="0" smtClean="0"/>
              <a:t>Will a person’s ideology migrate, and can you predict that?</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2</a:t>
            </a:fld>
            <a:endParaRPr lang="en-US" dirty="0"/>
          </a:p>
        </p:txBody>
      </p:sp>
      <p:pic>
        <p:nvPicPr>
          <p:cNvPr id="5" name="Content Placeholder 5"/>
          <p:cNvPicPr>
            <a:picLocks noChangeAspect="1"/>
          </p:cNvPicPr>
          <p:nvPr/>
        </p:nvPicPr>
        <p:blipFill>
          <a:blip r:embed="rId2"/>
          <a:stretch>
            <a:fillRect/>
          </a:stretch>
        </p:blipFill>
        <p:spPr>
          <a:xfrm>
            <a:off x="5664896" y="1600200"/>
            <a:ext cx="3048000" cy="1524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1088" y="4994044"/>
            <a:ext cx="1341120" cy="1676400"/>
          </a:xfrm>
          <a:prstGeom prst="rect">
            <a:avLst/>
          </a:prstGeom>
        </p:spPr>
      </p:pic>
    </p:spTree>
    <p:extLst>
      <p:ext uri="{BB962C8B-B14F-4D97-AF65-F5344CB8AC3E}">
        <p14:creationId xmlns:p14="http://schemas.microsoft.com/office/powerpoint/2010/main" val="20134760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Function</a:t>
            </a:r>
            <a:endParaRPr lang="en-US" dirty="0"/>
          </a:p>
        </p:txBody>
      </p:sp>
      <p:sp>
        <p:nvSpPr>
          <p:cNvPr id="3" name="Content Placeholder 2"/>
          <p:cNvSpPr>
            <a:spLocks noGrp="1"/>
          </p:cNvSpPr>
          <p:nvPr>
            <p:ph idx="1"/>
          </p:nvPr>
        </p:nvSpPr>
        <p:spPr/>
        <p:txBody>
          <a:bodyPr/>
          <a:lstStyle/>
          <a:p>
            <a:r>
              <a:rPr lang="en-US" dirty="0" smtClean="0"/>
              <a:t>Maximize the likelihood of observed positive links and sample negative links</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29</a:t>
            </a:fld>
            <a:endParaRPr lang="en-US" dirty="0"/>
          </a:p>
        </p:txBody>
      </p:sp>
      <p:pic>
        <p:nvPicPr>
          <p:cNvPr id="5" name="Picture 4"/>
          <p:cNvPicPr>
            <a:picLocks noChangeAspect="1"/>
          </p:cNvPicPr>
          <p:nvPr/>
        </p:nvPicPr>
        <p:blipFill>
          <a:blip r:embed="rId2"/>
          <a:stretch>
            <a:fillRect/>
          </a:stretch>
        </p:blipFill>
        <p:spPr>
          <a:xfrm>
            <a:off x="111052" y="2514600"/>
            <a:ext cx="8804348" cy="1143000"/>
          </a:xfrm>
          <a:prstGeom prst="rect">
            <a:avLst/>
          </a:prstGeom>
        </p:spPr>
      </p:pic>
    </p:spTree>
    <p:extLst>
      <p:ext uri="{BB962C8B-B14F-4D97-AF65-F5344CB8AC3E}">
        <p14:creationId xmlns:p14="http://schemas.microsoft.com/office/powerpoint/2010/main" val="20212579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Ideology Detection via Multiple Types of Links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Consider a link of type r: </a:t>
                </a:r>
                <a14:m>
                  <m:oMath xmlns:m="http://schemas.openxmlformats.org/officeDocument/2006/math">
                    <m:r>
                      <a:rPr lang="en-US" i="1">
                        <a:latin typeface="Cambria Math" panose="02040503050406030204" pitchFamily="18" charset="0"/>
                      </a:rPr>
                      <m:t>𝑖</m:t>
                    </m:r>
                    <m:groupChr>
                      <m:groupChrPr>
                        <m:chr m:val="→"/>
                        <m:vertJc m:val="bot"/>
                        <m:ctrlPr>
                          <a:rPr lang="en-US" i="1" smtClean="0">
                            <a:latin typeface="Cambria Math" panose="02040503050406030204" pitchFamily="18" charset="0"/>
                          </a:rPr>
                        </m:ctrlPr>
                      </m:groupChrPr>
                      <m:e>
                        <m:r>
                          <m:rPr>
                            <m:brk m:alnAt="2"/>
                          </m:rPr>
                          <a:rPr lang="en-US" b="0" i="1" smtClean="0">
                            <a:latin typeface="Cambria Math" panose="02040503050406030204" pitchFamily="18" charset="0"/>
                          </a:rPr>
                          <m:t>𝑟</m:t>
                        </m:r>
                      </m:e>
                    </m:groupChr>
                    <m:r>
                      <a:rPr lang="en-US" i="1">
                        <a:latin typeface="Cambria Math" panose="02040503050406030204" pitchFamily="18" charset="0"/>
                      </a:rPr>
                      <m:t>𝑗</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𝒑</m:t>
                        </m:r>
                      </m:e>
                      <m:sub>
                        <m:r>
                          <a:rPr lang="en-US" i="1">
                            <a:latin typeface="Cambria Math" panose="02040503050406030204" pitchFamily="18" charset="0"/>
                          </a:rPr>
                          <m:t>𝑖</m:t>
                        </m:r>
                      </m:sub>
                    </m:sSub>
                  </m:oMath>
                </a14:m>
                <a:r>
                  <a:rPr lang="en-US" dirty="0"/>
                  <a:t>: true ideology of user </a:t>
                </a:r>
                <a:r>
                  <a:rPr lang="en-US" dirty="0" err="1"/>
                  <a:t>i</a:t>
                </a:r>
                <a:endParaRPr lang="en-US" dirty="0"/>
              </a:p>
              <a:p>
                <a:pPr lvl="1"/>
                <a14:m>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𝒒</m:t>
                        </m:r>
                      </m:e>
                      <m:sub>
                        <m:r>
                          <a:rPr lang="en-US" b="0" i="1">
                            <a:latin typeface="Cambria Math" panose="02040503050406030204" pitchFamily="18" charset="0"/>
                          </a:rPr>
                          <m:t>𝑗</m:t>
                        </m:r>
                      </m:sub>
                      <m:sup>
                        <m:r>
                          <a:rPr lang="en-US" b="1" i="1" smtClean="0">
                            <a:latin typeface="Cambria Math" panose="02040503050406030204" pitchFamily="18" charset="0"/>
                          </a:rPr>
                          <m:t>(</m:t>
                        </m:r>
                        <m:r>
                          <a:rPr lang="en-US" b="0" i="1" smtClean="0">
                            <a:latin typeface="Cambria Math" panose="02040503050406030204" pitchFamily="18" charset="0"/>
                          </a:rPr>
                          <m:t>𝑟</m:t>
                        </m:r>
                        <m:r>
                          <a:rPr lang="en-US" b="1" i="1" smtClean="0">
                            <a:latin typeface="Cambria Math" panose="02040503050406030204" pitchFamily="18" charset="0"/>
                          </a:rPr>
                          <m:t>)</m:t>
                        </m:r>
                      </m:sup>
                    </m:sSubSup>
                  </m:oMath>
                </a14:m>
                <a:r>
                  <a:rPr lang="en-US" dirty="0"/>
                  <a:t>: image ideology of user </a:t>
                </a:r>
                <a:r>
                  <a:rPr lang="en-US" dirty="0" smtClean="0"/>
                  <a:t>j for link type r</a:t>
                </a:r>
                <a:endParaRPr lang="en-US" dirty="0"/>
              </a:p>
              <a:p>
                <a:pPr lvl="1"/>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bSup>
                  </m:oMath>
                </a14:m>
                <a:r>
                  <a:rPr lang="en-US" dirty="0" smtClean="0"/>
                  <a:t>: </a:t>
                </a:r>
                <a:r>
                  <a:rPr lang="en-US" dirty="0"/>
                  <a:t>bias term of user </a:t>
                </a:r>
                <a:r>
                  <a:rPr lang="en-US" dirty="0" smtClean="0"/>
                  <a:t>j for link type r, </a:t>
                </a:r>
                <a:r>
                  <a:rPr lang="en-US" dirty="0"/>
                  <a:t>indicating the popularity of user </a:t>
                </a:r>
                <a:r>
                  <a:rPr lang="en-US" dirty="0" smtClean="0"/>
                  <a:t>j in link type r</a:t>
                </a:r>
                <a:endParaRPr lang="en-US" dirty="0"/>
              </a:p>
              <a:p>
                <a:pPr lvl="1"/>
                <a:endParaRPr lang="en-US" dirty="0"/>
              </a:p>
              <a:p>
                <a:pPr lvl="1"/>
                <a:r>
                  <a:rPr lang="en-US" dirty="0"/>
                  <a:t>The probability of the link:</a:t>
                </a:r>
              </a:p>
              <a:p>
                <a:pPr lvl="2"/>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𝑖</m:t>
                        </m:r>
                        <m:groupChr>
                          <m:groupChrPr>
                            <m:chr m:val="→"/>
                            <m:vertJc m:val="bot"/>
                            <m:ctrlPr>
                              <a:rPr lang="en-US" i="1" smtClean="0">
                                <a:latin typeface="Cambria Math" panose="02040503050406030204" pitchFamily="18" charset="0"/>
                              </a:rPr>
                            </m:ctrlPr>
                          </m:groupChrPr>
                          <m:e>
                            <m:r>
                              <m:rPr>
                                <m:brk m:alnAt="2"/>
                              </m:rPr>
                              <a:rPr lang="en-US" b="0" i="1" smtClean="0">
                                <a:latin typeface="Cambria Math" panose="02040503050406030204" pitchFamily="18" charset="0"/>
                              </a:rPr>
                              <m:t>𝑟</m:t>
                            </m:r>
                          </m:e>
                        </m:groupChr>
                        <m:r>
                          <a:rPr lang="en-US" i="1">
                            <a:latin typeface="Cambria Math" panose="02040503050406030204" pitchFamily="18" charset="0"/>
                          </a:rPr>
                          <m:t>𝑗</m:t>
                        </m:r>
                      </m:e>
                    </m:d>
                    <m:r>
                      <a:rPr lang="en-US" i="1">
                        <a:latin typeface="Cambria Math" panose="02040503050406030204" pitchFamily="18" charset="0"/>
                      </a:rPr>
                      <m:t>=</m:t>
                    </m:r>
                    <m:r>
                      <a:rPr lang="en-US" i="1">
                        <a:latin typeface="Cambria Math" panose="02040503050406030204" pitchFamily="18" charset="0"/>
                      </a:rPr>
                      <m:t>𝜎</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𝒑</m:t>
                        </m:r>
                      </m:e>
                      <m:sub>
                        <m:r>
                          <a:rPr lang="en-US" i="1">
                            <a:latin typeface="Cambria Math" panose="02040503050406030204" pitchFamily="18" charset="0"/>
                          </a:rPr>
                          <m:t>𝑖</m:t>
                        </m:r>
                      </m:sub>
                      <m:sup>
                        <m:r>
                          <a:rPr lang="en-US" i="1">
                            <a:latin typeface="Cambria Math" panose="02040503050406030204" pitchFamily="18" charset="0"/>
                          </a:rPr>
                          <m:t>′</m:t>
                        </m:r>
                      </m:sup>
                    </m:sSubSup>
                    <m:sSubSup>
                      <m:sSubSupPr>
                        <m:ctrlPr>
                          <a:rPr lang="en-US" b="1" i="1">
                            <a:latin typeface="Cambria Math" panose="02040503050406030204" pitchFamily="18" charset="0"/>
                          </a:rPr>
                        </m:ctrlPr>
                      </m:sSubSupPr>
                      <m:e>
                        <m:r>
                          <a:rPr lang="en-US" b="1" i="1">
                            <a:latin typeface="Cambria Math" panose="02040503050406030204" pitchFamily="18" charset="0"/>
                          </a:rPr>
                          <m:t>𝒒</m:t>
                        </m:r>
                      </m:e>
                      <m:sub>
                        <m:r>
                          <a:rPr lang="en-US" i="1">
                            <a:latin typeface="Cambria Math" panose="02040503050406030204" pitchFamily="18" charset="0"/>
                          </a:rPr>
                          <m:t>𝑗</m:t>
                        </m:r>
                      </m:sub>
                      <m:sup>
                        <m:r>
                          <a:rPr lang="en-US" b="1" i="1">
                            <a:latin typeface="Cambria Math" panose="02040503050406030204" pitchFamily="18" charset="0"/>
                          </a:rPr>
                          <m:t>(</m:t>
                        </m:r>
                        <m:r>
                          <a:rPr lang="en-US" i="1">
                            <a:latin typeface="Cambria Math" panose="02040503050406030204" pitchFamily="18" charset="0"/>
                          </a:rPr>
                          <m:t>𝑟</m:t>
                        </m:r>
                        <m:r>
                          <a:rPr lang="en-US" b="1" i="1">
                            <a:latin typeface="Cambria Math" panose="02040503050406030204" pitchFamily="18" charset="0"/>
                          </a:rPr>
                          <m:t>)</m:t>
                        </m:r>
                      </m:sup>
                    </m:sSubSup>
                    <m:r>
                      <a:rPr lang="en-US" b="1"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𝑏</m:t>
                        </m:r>
                      </m:e>
                      <m:sub>
                        <m:r>
                          <a:rPr lang="en-US" i="1">
                            <a:latin typeface="Cambria Math" panose="02040503050406030204" pitchFamily="18" charset="0"/>
                          </a:rPr>
                          <m:t>𝑗</m:t>
                        </m:r>
                      </m:sub>
                      <m:sup>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sup>
                    </m:sSubSup>
                    <m:r>
                      <a:rPr lang="en-US" i="1">
                        <a:latin typeface="Cambria Math" panose="02040503050406030204" pitchFamily="18" charset="0"/>
                      </a:rPr>
                      <m:t>)</m:t>
                    </m:r>
                  </m:oMath>
                </a14:m>
                <a:r>
                  <a:rPr lang="en-US" dirty="0"/>
                  <a:t> (</a:t>
                </a:r>
                <a14:m>
                  <m:oMath xmlns:m="http://schemas.openxmlformats.org/officeDocument/2006/math">
                    <m:r>
                      <a:rPr lang="en-US" i="1" dirty="0">
                        <a:latin typeface="Cambria Math" panose="02040503050406030204" pitchFamily="18" charset="0"/>
                      </a:rPr>
                      <m:t>𝜎</m:t>
                    </m:r>
                  </m:oMath>
                </a14:m>
                <a:r>
                  <a:rPr lang="en-US" dirty="0"/>
                  <a:t> is the sigmoid function)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pPr/>
              <a:t>30</a:t>
            </a:fld>
            <a:endParaRPr lang="en-US" dirty="0"/>
          </a:p>
        </p:txBody>
      </p:sp>
    </p:spTree>
    <p:extLst>
      <p:ext uri="{BB962C8B-B14F-4D97-AF65-F5344CB8AC3E}">
        <p14:creationId xmlns:p14="http://schemas.microsoft.com/office/powerpoint/2010/main" val="5652649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 Function</a:t>
            </a:r>
            <a:endParaRPr lang="en-US" dirty="0"/>
          </a:p>
        </p:txBody>
      </p:sp>
      <p:sp>
        <p:nvSpPr>
          <p:cNvPr id="3" name="Content Placeholder 2"/>
          <p:cNvSpPr>
            <a:spLocks noGrp="1"/>
          </p:cNvSpPr>
          <p:nvPr>
            <p:ph idx="1"/>
          </p:nvPr>
        </p:nvSpPr>
        <p:spPr/>
        <p:txBody>
          <a:bodyPr/>
          <a:lstStyle/>
          <a:p>
            <a:r>
              <a:rPr lang="en-US" dirty="0" smtClean="0"/>
              <a:t>Maximize the weighted sum of the likelihood function for each link type</a:t>
            </a:r>
          </a:p>
          <a:p>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31</a:t>
            </a:fld>
            <a:endParaRPr lang="en-US" dirty="0"/>
          </a:p>
        </p:txBody>
      </p:sp>
      <p:pic>
        <p:nvPicPr>
          <p:cNvPr id="5" name="Picture 4"/>
          <p:cNvPicPr>
            <a:picLocks noChangeAspect="1"/>
          </p:cNvPicPr>
          <p:nvPr/>
        </p:nvPicPr>
        <p:blipFill>
          <a:blip r:embed="rId2"/>
          <a:stretch>
            <a:fillRect/>
          </a:stretch>
        </p:blipFill>
        <p:spPr>
          <a:xfrm>
            <a:off x="955608" y="2286000"/>
            <a:ext cx="7232783" cy="1828800"/>
          </a:xfrm>
          <a:prstGeom prst="rect">
            <a:avLst/>
          </a:prstGeom>
        </p:spPr>
      </p:pic>
      <p:sp>
        <p:nvSpPr>
          <p:cNvPr id="6" name="Rounded Rectangle 5"/>
          <p:cNvSpPr/>
          <p:nvPr/>
        </p:nvSpPr>
        <p:spPr>
          <a:xfrm>
            <a:off x="1676400" y="3200400"/>
            <a:ext cx="381000" cy="457200"/>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p:cNvSpPr txBox="1"/>
          <p:nvPr/>
        </p:nvSpPr>
        <p:spPr>
          <a:xfrm>
            <a:off x="248154" y="4112568"/>
            <a:ext cx="3618491" cy="461665"/>
          </a:xfrm>
          <a:prstGeom prst="rect">
            <a:avLst/>
          </a:prstGeom>
          <a:noFill/>
        </p:spPr>
        <p:txBody>
          <a:bodyPr wrap="none" rtlCol="0">
            <a:spAutoFit/>
          </a:bodyPr>
          <a:lstStyle/>
          <a:p>
            <a:r>
              <a:rPr lang="en-US" sz="2400" b="1" dirty="0" smtClean="0">
                <a:solidFill>
                  <a:srgbClr val="FF0000"/>
                </a:solidFill>
              </a:rPr>
              <a:t>Importance of </a:t>
            </a:r>
            <a:r>
              <a:rPr lang="en-US" sz="2400" b="1" dirty="0" err="1" smtClean="0">
                <a:solidFill>
                  <a:srgbClr val="FF0000"/>
                </a:solidFill>
              </a:rPr>
              <a:t>r</a:t>
            </a:r>
            <a:r>
              <a:rPr lang="en-US" sz="2400" b="1" baseline="-25000" dirty="0" err="1" smtClean="0">
                <a:solidFill>
                  <a:srgbClr val="FF0000"/>
                </a:solidFill>
              </a:rPr>
              <a:t>th</a:t>
            </a:r>
            <a:r>
              <a:rPr lang="en-US" sz="2400" b="1" dirty="0" smtClean="0">
                <a:solidFill>
                  <a:srgbClr val="FF0000"/>
                </a:solidFill>
              </a:rPr>
              <a:t> link type</a:t>
            </a:r>
            <a:endParaRPr lang="en-US" sz="2400" b="1" dirty="0">
              <a:solidFill>
                <a:srgbClr val="FF0000"/>
              </a:solidFill>
            </a:endParaRPr>
          </a:p>
        </p:txBody>
      </p:sp>
      <p:cxnSp>
        <p:nvCxnSpPr>
          <p:cNvPr id="9" name="Straight Arrow Connector 8"/>
          <p:cNvCxnSpPr>
            <a:stCxn id="7" idx="0"/>
          </p:cNvCxnSpPr>
          <p:nvPr/>
        </p:nvCxnSpPr>
        <p:spPr>
          <a:xfrm flipH="1" flipV="1">
            <a:off x="1905000" y="3655368"/>
            <a:ext cx="152400" cy="4572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1804703" y="4953000"/>
                <a:ext cx="5534592" cy="461665"/>
              </a:xfrm>
              <a:prstGeom prst="rect">
                <a:avLst/>
              </a:prstGeom>
              <a:noFill/>
            </p:spPr>
            <p:txBody>
              <a:bodyPr wrap="none" rtlCol="0">
                <a:spAutoFit/>
              </a:bodyPr>
              <a:lstStyle/>
              <a:p>
                <a:r>
                  <a:rPr lang="en-US" sz="2400" dirty="0" smtClean="0"/>
                  <a:t>Constraints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𝑟</m:t>
                        </m:r>
                      </m:sub>
                    </m:sSub>
                  </m:oMath>
                </a14:m>
                <a:r>
                  <a:rPr lang="en-US" sz="2400" dirty="0" smtClean="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&gt;0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𝑟</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𝑟</m:t>
                            </m:r>
                          </m:sub>
                        </m:sSub>
                        <m:r>
                          <a:rPr lang="en-US" sz="2400" b="0" i="1" smtClean="0">
                            <a:latin typeface="Cambria Math" panose="02040503050406030204" pitchFamily="18" charset="0"/>
                          </a:rPr>
                          <m:t>=1</m:t>
                        </m:r>
                      </m:e>
                    </m:nary>
                  </m:oMath>
                </a14:m>
                <a:endParaRPr lang="en-US"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1804703" y="4953000"/>
                <a:ext cx="5534592" cy="461665"/>
              </a:xfrm>
              <a:prstGeom prst="rect">
                <a:avLst/>
              </a:prstGeom>
              <a:blipFill rotWithShape="0">
                <a:blip r:embed="rId3"/>
                <a:stretch>
                  <a:fillRect l="-1652" t="-132000" b="-197333"/>
                </a:stretch>
              </a:blipFill>
            </p:spPr>
            <p:txBody>
              <a:bodyPr/>
              <a:lstStyle/>
              <a:p>
                <a:r>
                  <a:rPr lang="en-US">
                    <a:noFill/>
                  </a:rPr>
                  <a:t> </a:t>
                </a:r>
              </a:p>
            </p:txBody>
          </p:sp>
        </mc:Fallback>
      </mc:AlternateContent>
      <p:sp>
        <p:nvSpPr>
          <p:cNvPr id="11" name="Rounded Rectangle 10"/>
          <p:cNvSpPr/>
          <p:nvPr/>
        </p:nvSpPr>
        <p:spPr>
          <a:xfrm>
            <a:off x="5791200" y="4983373"/>
            <a:ext cx="1447800" cy="43129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Box 11"/>
          <p:cNvSpPr txBox="1"/>
          <p:nvPr/>
        </p:nvSpPr>
        <p:spPr>
          <a:xfrm>
            <a:off x="5167872" y="5943600"/>
            <a:ext cx="2694456" cy="461665"/>
          </a:xfrm>
          <a:prstGeom prst="rect">
            <a:avLst/>
          </a:prstGeom>
          <a:noFill/>
        </p:spPr>
        <p:txBody>
          <a:bodyPr wrap="none" rtlCol="0">
            <a:spAutoFit/>
          </a:bodyPr>
          <a:lstStyle/>
          <a:p>
            <a:r>
              <a:rPr lang="en-US" sz="2400" b="1" dirty="0" smtClean="0">
                <a:solidFill>
                  <a:srgbClr val="FF0000"/>
                </a:solidFill>
              </a:rPr>
              <a:t>Geometric mean =1</a:t>
            </a:r>
            <a:endParaRPr lang="en-US" sz="2400" b="1" dirty="0">
              <a:solidFill>
                <a:srgbClr val="FF0000"/>
              </a:solidFill>
            </a:endParaRPr>
          </a:p>
        </p:txBody>
      </p:sp>
      <p:cxnSp>
        <p:nvCxnSpPr>
          <p:cNvPr id="13" name="Straight Arrow Connector 12"/>
          <p:cNvCxnSpPr>
            <a:stCxn id="12" idx="0"/>
            <a:endCxn id="11" idx="2"/>
          </p:cNvCxnSpPr>
          <p:nvPr/>
        </p:nvCxnSpPr>
        <p:spPr>
          <a:xfrm flipV="1">
            <a:off x="6515100" y="5414665"/>
            <a:ext cx="0" cy="528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05510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a:t>
            </a:r>
            <a:endParaRPr lang="en-US" dirty="0"/>
          </a:p>
        </p:txBody>
      </p:sp>
      <p:sp>
        <p:nvSpPr>
          <p:cNvPr id="3" name="Content Placeholder 2"/>
          <p:cNvSpPr>
            <a:spLocks noGrp="1"/>
          </p:cNvSpPr>
          <p:nvPr>
            <p:ph idx="1"/>
          </p:nvPr>
        </p:nvSpPr>
        <p:spPr/>
        <p:txBody>
          <a:bodyPr/>
          <a:lstStyle/>
          <a:p>
            <a:r>
              <a:rPr lang="en-US" dirty="0" smtClean="0"/>
              <a:t>Step 1: Seed users collection</a:t>
            </a:r>
          </a:p>
          <a:p>
            <a:pPr lvl="1"/>
            <a:r>
              <a:rPr lang="en-US" dirty="0" smtClean="0"/>
              <a:t>Manually collect 487 politicians from Twitter</a:t>
            </a:r>
          </a:p>
          <a:p>
            <a:r>
              <a:rPr lang="en-US" dirty="0" smtClean="0"/>
              <a:t>Step 2: expand from seeds</a:t>
            </a:r>
          </a:p>
          <a:p>
            <a:pPr lvl="1"/>
            <a:r>
              <a:rPr lang="en-US" dirty="0" smtClean="0"/>
              <a:t>5000 followers and </a:t>
            </a:r>
            <a:r>
              <a:rPr lang="en-US" dirty="0" err="1" smtClean="0"/>
              <a:t>followees</a:t>
            </a:r>
            <a:r>
              <a:rPr lang="en-US" dirty="0" smtClean="0"/>
              <a:t> for each seed</a:t>
            </a:r>
          </a:p>
          <a:p>
            <a:r>
              <a:rPr lang="en-US" dirty="0" smtClean="0"/>
              <a:t>Step 3: filtering</a:t>
            </a:r>
          </a:p>
          <a:p>
            <a:pPr lvl="1"/>
            <a:r>
              <a:rPr lang="en-US" dirty="0" smtClean="0"/>
              <a:t>User set I (heavily political related): users with more than 20 followers or </a:t>
            </a:r>
            <a:r>
              <a:rPr lang="en-US" dirty="0" err="1" smtClean="0"/>
              <a:t>followees</a:t>
            </a:r>
            <a:r>
              <a:rPr lang="en-US" dirty="0" smtClean="0"/>
              <a:t> in the seed set</a:t>
            </a:r>
          </a:p>
          <a:p>
            <a:pPr lvl="1"/>
            <a:r>
              <a:rPr lang="en-US" dirty="0" smtClean="0"/>
              <a:t>User set II (less political related): users with 3-5 followers or </a:t>
            </a:r>
            <a:r>
              <a:rPr lang="en-US" dirty="0" err="1" smtClean="0"/>
              <a:t>followees</a:t>
            </a:r>
            <a:r>
              <a:rPr lang="en-US" dirty="0" smtClean="0"/>
              <a:t> in the seed set, random sample 10,000</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32</a:t>
            </a:fld>
            <a:endParaRPr lang="en-US" dirty="0"/>
          </a:p>
        </p:txBody>
      </p:sp>
      <p:pic>
        <p:nvPicPr>
          <p:cNvPr id="5" name="Picture 4"/>
          <p:cNvPicPr>
            <a:picLocks noChangeAspect="1"/>
          </p:cNvPicPr>
          <p:nvPr/>
        </p:nvPicPr>
        <p:blipFill>
          <a:blip r:embed="rId2">
            <a:duotone>
              <a:prstClr val="black"/>
              <a:schemeClr val="accent3">
                <a:tint val="45000"/>
                <a:satMod val="400000"/>
              </a:schemeClr>
            </a:duotone>
          </a:blip>
          <a:stretch>
            <a:fillRect/>
          </a:stretch>
        </p:blipFill>
        <p:spPr>
          <a:xfrm>
            <a:off x="1143000" y="5257800"/>
            <a:ext cx="6553061" cy="1150917"/>
          </a:xfrm>
          <a:prstGeom prst="rect">
            <a:avLst/>
          </a:prstGeom>
        </p:spPr>
      </p:pic>
    </p:spTree>
    <p:extLst>
      <p:ext uri="{BB962C8B-B14F-4D97-AF65-F5344CB8AC3E}">
        <p14:creationId xmlns:p14="http://schemas.microsoft.com/office/powerpoint/2010/main" val="41044432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on Ranking and Classification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F9913601-2E22-4589-A394-4D3650FFD697}" type="slidenum">
              <a:rPr lang="en-US" smtClean="0"/>
              <a:pPr/>
              <a:t>33</a:t>
            </a:fld>
            <a:endParaRPr lang="en-US" dirty="0"/>
          </a:p>
        </p:txBody>
      </p:sp>
      <p:pic>
        <p:nvPicPr>
          <p:cNvPr id="5" name="Picture 4"/>
          <p:cNvPicPr>
            <a:picLocks noChangeAspect="1"/>
          </p:cNvPicPr>
          <p:nvPr/>
        </p:nvPicPr>
        <p:blipFill>
          <a:blip r:embed="rId2">
            <a:duotone>
              <a:prstClr val="black"/>
              <a:schemeClr val="accent3">
                <a:tint val="45000"/>
                <a:satMod val="400000"/>
              </a:schemeClr>
            </a:duotone>
          </a:blip>
          <a:stretch>
            <a:fillRect/>
          </a:stretch>
        </p:blipFill>
        <p:spPr>
          <a:xfrm>
            <a:off x="762000" y="1524000"/>
            <a:ext cx="8006325" cy="4495800"/>
          </a:xfrm>
          <a:prstGeom prst="rect">
            <a:avLst/>
          </a:prstGeom>
        </p:spPr>
      </p:pic>
    </p:spTree>
    <p:extLst>
      <p:ext uri="{BB962C8B-B14F-4D97-AF65-F5344CB8AC3E}">
        <p14:creationId xmlns:p14="http://schemas.microsoft.com/office/powerpoint/2010/main" val="15012305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Retweet Link Prediction</a:t>
            </a:r>
            <a:endParaRPr lang="en-US" dirty="0"/>
          </a:p>
        </p:txBody>
      </p:sp>
      <p:sp>
        <p:nvSpPr>
          <p:cNvPr id="3" name="Content Placeholder 2"/>
          <p:cNvSpPr>
            <a:spLocks noGrp="1"/>
          </p:cNvSpPr>
          <p:nvPr>
            <p:ph idx="1"/>
          </p:nvPr>
        </p:nvSpPr>
        <p:spPr/>
        <p:txBody>
          <a:bodyPr/>
          <a:lstStyle/>
          <a:p>
            <a:r>
              <a:rPr lang="en-US" dirty="0" smtClean="0"/>
              <a:t>Using ideology to predict retweet link</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34</a:t>
            </a:fld>
            <a:endParaRPr lang="en-US" dirty="0"/>
          </a:p>
        </p:txBody>
      </p:sp>
      <p:pic>
        <p:nvPicPr>
          <p:cNvPr id="5" name="Picture 4"/>
          <p:cNvPicPr>
            <a:picLocks noChangeAspect="1"/>
          </p:cNvPicPr>
          <p:nvPr/>
        </p:nvPicPr>
        <p:blipFill>
          <a:blip r:embed="rId2"/>
          <a:stretch>
            <a:fillRect/>
          </a:stretch>
        </p:blipFill>
        <p:spPr>
          <a:xfrm>
            <a:off x="762000" y="1752600"/>
            <a:ext cx="7123095" cy="4597627"/>
          </a:xfrm>
          <a:prstGeom prst="rect">
            <a:avLst/>
          </a:prstGeom>
        </p:spPr>
      </p:pic>
    </p:spTree>
    <p:extLst>
      <p:ext uri="{BB962C8B-B14F-4D97-AF65-F5344CB8AC3E}">
        <p14:creationId xmlns:p14="http://schemas.microsoft.com/office/powerpoint/2010/main" val="10211604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9913601-2E22-4589-A394-4D3650FFD697}" type="slidenum">
              <a:rPr lang="en-US" smtClean="0"/>
              <a:pPr/>
              <a:t>35</a:t>
            </a:fld>
            <a:endParaRPr lang="en-US" dirty="0"/>
          </a:p>
        </p:txBody>
      </p:sp>
      <p:sp>
        <p:nvSpPr>
          <p:cNvPr id="2" name="Title 1"/>
          <p:cNvSpPr>
            <a:spLocks noGrp="1"/>
          </p:cNvSpPr>
          <p:nvPr>
            <p:ph type="title"/>
          </p:nvPr>
        </p:nvSpPr>
        <p:spPr/>
        <p:txBody>
          <a:bodyPr/>
          <a:lstStyle/>
          <a:p>
            <a:r>
              <a:rPr lang="en-US" dirty="0" smtClean="0"/>
              <a:t>Case Study 1</a:t>
            </a:r>
            <a:endParaRPr lang="en-US" dirty="0"/>
          </a:p>
        </p:txBody>
      </p:sp>
      <p:sp>
        <p:nvSpPr>
          <p:cNvPr id="3" name="Content Placeholder 2"/>
          <p:cNvSpPr>
            <a:spLocks noGrp="1"/>
          </p:cNvSpPr>
          <p:nvPr>
            <p:ph idx="1"/>
          </p:nvPr>
        </p:nvSpPr>
        <p:spPr/>
        <p:txBody>
          <a:bodyPr/>
          <a:lstStyle/>
          <a:p>
            <a:r>
              <a:rPr lang="en-US" dirty="0" smtClean="0"/>
              <a:t>The ideology map of U.S.</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905000"/>
            <a:ext cx="6859322" cy="4354036"/>
          </a:xfrm>
          <a:prstGeom prst="rect">
            <a:avLst/>
          </a:prstGeom>
        </p:spPr>
      </p:pic>
    </p:spTree>
    <p:extLst>
      <p:ext uri="{BB962C8B-B14F-4D97-AF65-F5344CB8AC3E}">
        <p14:creationId xmlns:p14="http://schemas.microsoft.com/office/powerpoint/2010/main" val="24921185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2</a:t>
            </a:r>
            <a:endParaRPr lang="en-US" dirty="0"/>
          </a:p>
        </p:txBody>
      </p:sp>
      <p:sp>
        <p:nvSpPr>
          <p:cNvPr id="3" name="Content Placeholder 2"/>
          <p:cNvSpPr>
            <a:spLocks noGrp="1"/>
          </p:cNvSpPr>
          <p:nvPr>
            <p:ph idx="1"/>
          </p:nvPr>
        </p:nvSpPr>
        <p:spPr/>
        <p:txBody>
          <a:bodyPr/>
          <a:lstStyle/>
          <a:p>
            <a:r>
              <a:rPr lang="en-US" dirty="0" smtClean="0"/>
              <a:t>Ideology for selected accounts</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36</a:t>
            </a:fld>
            <a:endParaRPr lang="en-US" dirty="0"/>
          </a:p>
        </p:txBody>
      </p:sp>
      <p:pic>
        <p:nvPicPr>
          <p:cNvPr id="6" name="Content Placeholder 4"/>
          <p:cNvPicPr>
            <a:picLocks noChangeAspect="1"/>
          </p:cNvPicPr>
          <p:nvPr/>
        </p:nvPicPr>
        <p:blipFill rotWithShape="1">
          <a:blip r:embed="rId2">
            <a:extLst>
              <a:ext uri="{28A0092B-C50C-407E-A947-70E740481C1C}">
                <a14:useLocalDpi xmlns:a14="http://schemas.microsoft.com/office/drawing/2010/main" val="0"/>
              </a:ext>
            </a:extLst>
          </a:blip>
          <a:srcRect l="5405" t="7208" b="2727"/>
          <a:stretch/>
        </p:blipFill>
        <p:spPr>
          <a:xfrm>
            <a:off x="457200" y="1600200"/>
            <a:ext cx="8229600" cy="5171258"/>
          </a:xfrm>
          <a:prstGeom prst="rect">
            <a:avLst/>
          </a:prstGeom>
        </p:spPr>
      </p:pic>
    </p:spTree>
    <p:extLst>
      <p:ext uri="{BB962C8B-B14F-4D97-AF65-F5344CB8AC3E}">
        <p14:creationId xmlns:p14="http://schemas.microsoft.com/office/powerpoint/2010/main" val="17602024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Ideology of Presidential Candidates</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7080"/>
          <a:stretch/>
        </p:blipFill>
        <p:spPr>
          <a:xfrm>
            <a:off x="2438400" y="1289988"/>
            <a:ext cx="4459348" cy="4953000"/>
          </a:xfrm>
        </p:spPr>
      </p:pic>
      <p:sp>
        <p:nvSpPr>
          <p:cNvPr id="4" name="Slide Number Placeholder 3"/>
          <p:cNvSpPr>
            <a:spLocks noGrp="1"/>
          </p:cNvSpPr>
          <p:nvPr>
            <p:ph type="sldNum" sz="quarter" idx="12"/>
          </p:nvPr>
        </p:nvSpPr>
        <p:spPr/>
        <p:txBody>
          <a:bodyPr/>
          <a:lstStyle/>
          <a:p>
            <a:fld id="{F9913601-2E22-4589-A394-4D3650FFD697}" type="slidenum">
              <a:rPr lang="en-US" smtClean="0"/>
              <a:pPr/>
              <a:t>37</a:t>
            </a:fld>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333" t="31605" r="5889"/>
          <a:stretch/>
        </p:blipFill>
        <p:spPr>
          <a:xfrm>
            <a:off x="137282" y="1436976"/>
            <a:ext cx="8869436" cy="4806012"/>
          </a:xfrm>
          <a:prstGeom prst="rect">
            <a:avLst/>
          </a:prstGeom>
        </p:spPr>
      </p:pic>
    </p:spTree>
    <p:extLst>
      <p:ext uri="{BB962C8B-B14F-4D97-AF65-F5344CB8AC3E}">
        <p14:creationId xmlns:p14="http://schemas.microsoft.com/office/powerpoint/2010/main" val="207500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endParaRPr lang="en-US" dirty="0" smtClean="0"/>
          </a:p>
          <a:p>
            <a:r>
              <a:rPr lang="en-US" altLang="zh-CN" dirty="0" smtClean="0"/>
              <a:t>Ideology Detection via Legislative Voting Network Mining</a:t>
            </a:r>
            <a:endParaRPr lang="en-US" altLang="zh-CN" dirty="0"/>
          </a:p>
          <a:p>
            <a:endParaRPr lang="en-US" altLang="zh-CN" dirty="0" smtClean="0">
              <a:ea typeface="宋体" pitchFamily="2" charset="-122"/>
            </a:endParaRPr>
          </a:p>
          <a:p>
            <a:r>
              <a:rPr lang="en-US" altLang="zh-CN" dirty="0" smtClean="0">
                <a:ea typeface="宋体" pitchFamily="2" charset="-122"/>
              </a:rPr>
              <a:t>Ideology Detection via Heterogeneous Types of Links</a:t>
            </a:r>
          </a:p>
          <a:p>
            <a:endParaRPr lang="en-US" altLang="zh-CN" dirty="0">
              <a:ea typeface="宋体" pitchFamily="2" charset="-122"/>
            </a:endParaRPr>
          </a:p>
          <a:p>
            <a:r>
              <a:rPr lang="en-US" altLang="zh-CN" dirty="0" smtClean="0">
                <a:ea typeface="宋体" pitchFamily="2" charset="-122"/>
              </a:rPr>
              <a:t>User Stance Prediction via Joint Modeling of Text and Social Interactions</a:t>
            </a:r>
          </a:p>
          <a:p>
            <a:endParaRPr lang="en-US" altLang="zh-CN" dirty="0">
              <a:ea typeface="宋体" pitchFamily="2" charset="-122"/>
            </a:endParaRPr>
          </a:p>
          <a:p>
            <a:r>
              <a:rPr lang="en-US" altLang="zh-CN" dirty="0" smtClean="0">
                <a:ea typeface="宋体" pitchFamily="2" charset="-122"/>
              </a:rPr>
              <a:t>The Co-Evolution Model for Social Network Evolving and Opinion Migration</a:t>
            </a:r>
          </a:p>
          <a:p>
            <a:pPr marL="0" lvl="1" indent="0">
              <a:buNone/>
            </a:pPr>
            <a:endParaRPr lang="en-US" dirty="0">
              <a:solidFill>
                <a:schemeClr val="tx1"/>
              </a:solidFill>
              <a:effectLst>
                <a:outerShdw blurRad="38100" dist="38100" dir="2700000" algn="tl">
                  <a:srgbClr val="000000">
                    <a:alpha val="43137"/>
                  </a:srgbClr>
                </a:outerShdw>
              </a:effectLst>
              <a:latin typeface="+mn-lt"/>
              <a:ea typeface="宋体" pitchFamily="2" charset="-122"/>
              <a:cs typeface="+mn-cs"/>
            </a:endParaRPr>
          </a:p>
          <a:p>
            <a:r>
              <a:rPr lang="en-US" dirty="0" smtClean="0"/>
              <a:t>Summary</a:t>
            </a:r>
            <a:endParaRPr lang="en-US" dirty="0"/>
          </a:p>
        </p:txBody>
      </p:sp>
      <p:sp>
        <p:nvSpPr>
          <p:cNvPr id="7" name="Down Arrow 6"/>
          <p:cNvSpPr/>
          <p:nvPr/>
        </p:nvSpPr>
        <p:spPr>
          <a:xfrm rot="3432852">
            <a:off x="7953441" y="3408139"/>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38</a:t>
            </a:fld>
            <a:endParaRPr lang="en-US" dirty="0"/>
          </a:p>
        </p:txBody>
      </p:sp>
    </p:spTree>
    <p:extLst>
      <p:ext uri="{BB962C8B-B14F-4D97-AF65-F5344CB8AC3E}">
        <p14:creationId xmlns:p14="http://schemas.microsoft.com/office/powerpoint/2010/main" val="1527455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GovTrack.us</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3</a:t>
            </a:fld>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0290" y="1143000"/>
            <a:ext cx="8187558" cy="4876800"/>
          </a:xfrm>
        </p:spPr>
      </p:pic>
    </p:spTree>
    <p:extLst>
      <p:ext uri="{BB962C8B-B14F-4D97-AF65-F5344CB8AC3E}">
        <p14:creationId xmlns:p14="http://schemas.microsoft.com/office/powerpoint/2010/main" val="24101716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Weakly-Guided User Stance Prediction</a:t>
            </a:r>
            <a:br>
              <a:rPr lang="en-US" sz="2800" dirty="0"/>
            </a:br>
            <a:r>
              <a:rPr lang="en-US" sz="2800" dirty="0"/>
              <a:t>via Joint Modeling of Content and Social </a:t>
            </a:r>
            <a:r>
              <a:rPr lang="en-US" sz="2800" dirty="0" smtClean="0"/>
              <a:t>Interaction (Dong et al., CIKM’17)</a:t>
            </a:r>
            <a:endParaRPr lang="en-US" sz="2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600" y="1371600"/>
            <a:ext cx="8805334" cy="4953000"/>
          </a:xfrm>
        </p:spPr>
      </p:pic>
      <p:sp>
        <p:nvSpPr>
          <p:cNvPr id="4" name="Slide Number Placeholder 3"/>
          <p:cNvSpPr>
            <a:spLocks noGrp="1"/>
          </p:cNvSpPr>
          <p:nvPr>
            <p:ph type="sldNum" sz="quarter" idx="12"/>
          </p:nvPr>
        </p:nvSpPr>
        <p:spPr/>
        <p:txBody>
          <a:bodyPr/>
          <a:lstStyle/>
          <a:p>
            <a:fld id="{F9913601-2E22-4589-A394-4D3650FFD697}" type="slidenum">
              <a:rPr lang="en-US" smtClean="0"/>
              <a:pPr/>
              <a:t>39</a:t>
            </a:fld>
            <a:endParaRPr lang="en-US" dirty="0"/>
          </a:p>
        </p:txBody>
      </p:sp>
    </p:spTree>
    <p:extLst>
      <p:ext uri="{BB962C8B-B14F-4D97-AF65-F5344CB8AC3E}">
        <p14:creationId xmlns:p14="http://schemas.microsoft.com/office/powerpoint/2010/main" val="37034221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Intuitions to the Solution</a:t>
            </a:r>
            <a:endParaRPr lang="en-US" dirty="0"/>
          </a:p>
        </p:txBody>
      </p:sp>
      <p:sp>
        <p:nvSpPr>
          <p:cNvPr id="3" name="Content Placeholder 2"/>
          <p:cNvSpPr>
            <a:spLocks noGrp="1"/>
          </p:cNvSpPr>
          <p:nvPr>
            <p:ph idx="1"/>
          </p:nvPr>
        </p:nvSpPr>
        <p:spPr/>
        <p:txBody>
          <a:bodyPr/>
          <a:lstStyle/>
          <a:p>
            <a:r>
              <a:rPr lang="en-US" dirty="0" smtClean="0"/>
              <a:t>With different stances, words are used differently even for the same issue</a:t>
            </a:r>
          </a:p>
          <a:p>
            <a:pPr lvl="1"/>
            <a:r>
              <a:rPr lang="en-US" dirty="0" smtClean="0"/>
              <a:t>E.g., “same-sex marriage” vs. “gay marriage”</a:t>
            </a:r>
          </a:p>
          <a:p>
            <a:pPr lvl="1"/>
            <a:endParaRPr lang="en-US" dirty="0"/>
          </a:p>
          <a:p>
            <a:r>
              <a:rPr lang="en-US" dirty="0" smtClean="0"/>
              <a:t>User interaction will contribute to the learn the right contrasting view points for each issue</a:t>
            </a:r>
          </a:p>
          <a:p>
            <a:pPr lvl="1"/>
            <a:r>
              <a:rPr lang="en-US" dirty="0" smtClean="0"/>
              <a:t>E.g., a reply indicating “disagree” implies the opposite signs of the related two users </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40</a:t>
            </a:fld>
            <a:endParaRPr lang="en-US" dirty="0"/>
          </a:p>
        </p:txBody>
      </p:sp>
    </p:spTree>
    <p:extLst>
      <p:ext uri="{BB962C8B-B14F-4D97-AF65-F5344CB8AC3E}">
        <p14:creationId xmlns:p14="http://schemas.microsoft.com/office/powerpoint/2010/main" val="17626079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from CNN News Comments</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41</a:t>
            </a:fld>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1066800" y="1149626"/>
            <a:ext cx="6845427" cy="2514600"/>
          </a:xfrm>
          <a:prstGeom prst="rect">
            <a:avLst/>
          </a:prstGeom>
        </p:spPr>
      </p:pic>
      <p:pic>
        <p:nvPicPr>
          <p:cNvPr id="8" name="Picture 7"/>
          <p:cNvPicPr>
            <a:picLocks noChangeAspect="1"/>
          </p:cNvPicPr>
          <p:nvPr/>
        </p:nvPicPr>
        <p:blipFill>
          <a:blip r:embed="rId3"/>
          <a:stretch>
            <a:fillRect/>
          </a:stretch>
        </p:blipFill>
        <p:spPr>
          <a:xfrm>
            <a:off x="1927350" y="3800061"/>
            <a:ext cx="5124326" cy="2708992"/>
          </a:xfrm>
          <a:prstGeom prst="rect">
            <a:avLst/>
          </a:prstGeom>
        </p:spPr>
      </p:pic>
    </p:spTree>
    <p:extLst>
      <p:ext uri="{BB962C8B-B14F-4D97-AF65-F5344CB8AC3E}">
        <p14:creationId xmlns:p14="http://schemas.microsoft.com/office/powerpoint/2010/main" val="21735757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endParaRPr lang="en-US" dirty="0" smtClean="0"/>
          </a:p>
          <a:p>
            <a:r>
              <a:rPr lang="en-US" altLang="zh-CN" dirty="0" smtClean="0"/>
              <a:t>Ideology Detection via Legislative Voting Network Mining</a:t>
            </a:r>
            <a:endParaRPr lang="en-US" altLang="zh-CN" dirty="0"/>
          </a:p>
          <a:p>
            <a:endParaRPr lang="en-US" altLang="zh-CN" dirty="0" smtClean="0">
              <a:ea typeface="宋体" pitchFamily="2" charset="-122"/>
            </a:endParaRPr>
          </a:p>
          <a:p>
            <a:r>
              <a:rPr lang="en-US" altLang="zh-CN" dirty="0" smtClean="0">
                <a:ea typeface="宋体" pitchFamily="2" charset="-122"/>
              </a:rPr>
              <a:t>Ideology Detection via Heterogeneous Types of Links</a:t>
            </a:r>
          </a:p>
          <a:p>
            <a:endParaRPr lang="en-US" altLang="zh-CN" dirty="0">
              <a:ea typeface="宋体" pitchFamily="2" charset="-122"/>
            </a:endParaRPr>
          </a:p>
          <a:p>
            <a:r>
              <a:rPr lang="en-US" altLang="zh-CN" dirty="0" smtClean="0">
                <a:ea typeface="宋体" pitchFamily="2" charset="-122"/>
              </a:rPr>
              <a:t>User Stance Prediction via Joint Modeling of Text and Social Interactions</a:t>
            </a:r>
          </a:p>
          <a:p>
            <a:endParaRPr lang="en-US" altLang="zh-CN" dirty="0">
              <a:ea typeface="宋体" pitchFamily="2" charset="-122"/>
            </a:endParaRPr>
          </a:p>
          <a:p>
            <a:r>
              <a:rPr lang="en-US" altLang="zh-CN" dirty="0" smtClean="0">
                <a:ea typeface="宋体" pitchFamily="2" charset="-122"/>
              </a:rPr>
              <a:t>The Co-Evolution Model for Social Network Evolving and Opinion Migration</a:t>
            </a:r>
          </a:p>
          <a:p>
            <a:pPr marL="0" lvl="1" indent="0">
              <a:buNone/>
            </a:pPr>
            <a:endParaRPr lang="en-US" dirty="0">
              <a:solidFill>
                <a:schemeClr val="tx1"/>
              </a:solidFill>
              <a:effectLst>
                <a:outerShdw blurRad="38100" dist="38100" dir="2700000" algn="tl">
                  <a:srgbClr val="000000">
                    <a:alpha val="43137"/>
                  </a:srgbClr>
                </a:outerShdw>
              </a:effectLst>
              <a:latin typeface="+mn-lt"/>
              <a:ea typeface="宋体" pitchFamily="2" charset="-122"/>
              <a:cs typeface="+mn-cs"/>
            </a:endParaRPr>
          </a:p>
          <a:p>
            <a:r>
              <a:rPr lang="en-US" dirty="0" smtClean="0"/>
              <a:t>Summary</a:t>
            </a:r>
            <a:endParaRPr lang="en-US" dirty="0"/>
          </a:p>
        </p:txBody>
      </p:sp>
      <p:sp>
        <p:nvSpPr>
          <p:cNvPr id="7" name="Down Arrow 6"/>
          <p:cNvSpPr/>
          <p:nvPr/>
        </p:nvSpPr>
        <p:spPr>
          <a:xfrm rot="3432852">
            <a:off x="8429559" y="4474940"/>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42</a:t>
            </a:fld>
            <a:endParaRPr lang="en-US" dirty="0"/>
          </a:p>
        </p:txBody>
      </p:sp>
    </p:spTree>
    <p:extLst>
      <p:ext uri="{BB962C8B-B14F-4D97-AF65-F5344CB8AC3E}">
        <p14:creationId xmlns:p14="http://schemas.microsoft.com/office/powerpoint/2010/main" val="6488930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Co-Evolution Model for Social Network Evolving </a:t>
            </a:r>
            <a:r>
              <a:rPr lang="en-US" dirty="0" smtClean="0"/>
              <a:t>and Opinion Migration (</a:t>
            </a:r>
            <a:r>
              <a:rPr lang="en-US" dirty="0" err="1" smtClean="0"/>
              <a:t>Gu</a:t>
            </a:r>
            <a:r>
              <a:rPr lang="en-US" dirty="0" smtClean="0"/>
              <a:t> et al., KDD’17)</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43</a:t>
            </a:fld>
            <a:endParaRPr lang="en-US" dirty="0"/>
          </a:p>
        </p:txBody>
      </p:sp>
    </p:spTree>
    <p:extLst>
      <p:ext uri="{BB962C8B-B14F-4D97-AF65-F5344CB8AC3E}">
        <p14:creationId xmlns:p14="http://schemas.microsoft.com/office/powerpoint/2010/main" val="3603360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Generation</a:t>
            </a:r>
            <a:endParaRPr lang="en-US" dirty="0"/>
          </a:p>
        </p:txBody>
      </p:sp>
      <p:sp>
        <p:nvSpPr>
          <p:cNvPr id="3" name="Content Placeholder 2"/>
          <p:cNvSpPr>
            <a:spLocks noGrp="1"/>
          </p:cNvSpPr>
          <p:nvPr>
            <p:ph idx="1"/>
          </p:nvPr>
        </p:nvSpPr>
        <p:spPr/>
        <p:txBody>
          <a:bodyPr/>
          <a:lstStyle/>
          <a:p>
            <a:r>
              <a:rPr lang="en-US" dirty="0" smtClean="0"/>
              <a:t>People with </a:t>
            </a:r>
            <a:r>
              <a:rPr lang="en-US" dirty="0" smtClean="0">
                <a:solidFill>
                  <a:srgbClr val="FF0000"/>
                </a:solidFill>
              </a:rPr>
              <a:t>similar</a:t>
            </a:r>
            <a:r>
              <a:rPr lang="en-US" dirty="0" smtClean="0"/>
              <a:t> ideology tends to link together</a:t>
            </a:r>
            <a:endParaRPr lang="en-US" dirty="0"/>
          </a:p>
          <a:p>
            <a:endParaRPr lang="en-US" dirty="0" smtClean="0"/>
          </a:p>
          <a:p>
            <a:r>
              <a:rPr lang="en-US" dirty="0" smtClean="0"/>
              <a:t>How to define similarity?</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44</a:t>
            </a:fld>
            <a:endParaRPr lang="en-US" dirty="0"/>
          </a:p>
        </p:txBody>
      </p:sp>
      <p:pic>
        <p:nvPicPr>
          <p:cNvPr id="5" name="Picture 4"/>
          <p:cNvPicPr>
            <a:picLocks noChangeAspect="1"/>
          </p:cNvPicPr>
          <p:nvPr/>
        </p:nvPicPr>
        <p:blipFill>
          <a:blip r:embed="rId2"/>
          <a:stretch>
            <a:fillRect/>
          </a:stretch>
        </p:blipFill>
        <p:spPr>
          <a:xfrm>
            <a:off x="762000" y="2819400"/>
            <a:ext cx="3200400" cy="3171121"/>
          </a:xfrm>
          <a:prstGeom prst="rect">
            <a:avLst/>
          </a:prstGeom>
        </p:spPr>
      </p:pic>
      <p:pic>
        <p:nvPicPr>
          <p:cNvPr id="6" name="Picture 5"/>
          <p:cNvPicPr>
            <a:picLocks noChangeAspect="1"/>
          </p:cNvPicPr>
          <p:nvPr/>
        </p:nvPicPr>
        <p:blipFill>
          <a:blip r:embed="rId3"/>
          <a:stretch>
            <a:fillRect/>
          </a:stretch>
        </p:blipFill>
        <p:spPr>
          <a:xfrm>
            <a:off x="4876799" y="2895600"/>
            <a:ext cx="3053571" cy="3094921"/>
          </a:xfrm>
          <a:prstGeom prst="rect">
            <a:avLst/>
          </a:prstGeom>
        </p:spPr>
      </p:pic>
      <p:sp>
        <p:nvSpPr>
          <p:cNvPr id="7" name="TextBox 6"/>
          <p:cNvSpPr txBox="1"/>
          <p:nvPr/>
        </p:nvSpPr>
        <p:spPr>
          <a:xfrm flipH="1">
            <a:off x="914400" y="6166241"/>
            <a:ext cx="3048000" cy="369332"/>
          </a:xfrm>
          <a:prstGeom prst="rect">
            <a:avLst/>
          </a:prstGeom>
          <a:noFill/>
        </p:spPr>
        <p:txBody>
          <a:bodyPr wrap="square" rtlCol="0">
            <a:spAutoFit/>
          </a:bodyPr>
          <a:lstStyle/>
          <a:p>
            <a:r>
              <a:rPr lang="en-US" b="1" dirty="0" smtClean="0"/>
              <a:t>Dot product-based similarity</a:t>
            </a:r>
            <a:endParaRPr lang="en-US" b="1" dirty="0"/>
          </a:p>
        </p:txBody>
      </p:sp>
      <p:sp>
        <p:nvSpPr>
          <p:cNvPr id="8" name="TextBox 7"/>
          <p:cNvSpPr txBox="1"/>
          <p:nvPr/>
        </p:nvSpPr>
        <p:spPr>
          <a:xfrm flipH="1">
            <a:off x="4724400" y="6187972"/>
            <a:ext cx="3657600" cy="369332"/>
          </a:xfrm>
          <a:prstGeom prst="rect">
            <a:avLst/>
          </a:prstGeom>
          <a:noFill/>
        </p:spPr>
        <p:txBody>
          <a:bodyPr wrap="square" rtlCol="0">
            <a:spAutoFit/>
          </a:bodyPr>
          <a:lstStyle/>
          <a:p>
            <a:r>
              <a:rPr lang="en-US" b="1" dirty="0" smtClean="0"/>
              <a:t>Euclidean distance-based similarity</a:t>
            </a:r>
            <a:endParaRPr lang="en-US" b="1" dirty="0"/>
          </a:p>
        </p:txBody>
      </p:sp>
    </p:spTree>
    <p:extLst>
      <p:ext uri="{BB962C8B-B14F-4D97-AF65-F5344CB8AC3E}">
        <p14:creationId xmlns:p14="http://schemas.microsoft.com/office/powerpoint/2010/main" val="28728104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Gravity-based Score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Observations</a:t>
                </a:r>
              </a:p>
              <a:p>
                <a:pPr lvl="1"/>
                <a:r>
                  <a:rPr lang="en-US" dirty="0" smtClean="0"/>
                  <a:t>Opinion leader have more connections</a:t>
                </a:r>
              </a:p>
              <a:p>
                <a:pPr lvl="2"/>
                <a:r>
                  <a:rPr lang="en-US" dirty="0" smtClean="0"/>
                  <a:t>Model opinion leaders explicitly: </a:t>
                </a:r>
                <a14:m>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𝑎𝑐𝑡𝑜𝑟</m:t>
                    </m:r>
                    <m:r>
                      <a:rPr lang="en-US" b="0" i="1" smtClean="0">
                        <a:latin typeface="Cambria Math" panose="02040503050406030204" pitchFamily="18" charset="0"/>
                      </a:rPr>
                      <m:t> </m:t>
                    </m:r>
                    <m:r>
                      <a:rPr lang="en-US" b="0" i="1" smtClean="0">
                        <a:latin typeface="Cambria Math" panose="02040503050406030204" pitchFamily="18" charset="0"/>
                      </a:rPr>
                      <m:t>𝑖</m:t>
                    </m:r>
                  </m:oMath>
                </a14:m>
                <a:endParaRPr lang="en-US" dirty="0" smtClean="0"/>
              </a:p>
              <a:p>
                <a:pPr lvl="1"/>
                <a:r>
                  <a:rPr lang="en-US" dirty="0" smtClean="0"/>
                  <a:t>Opinion leaders tend to have a non-extreme ideology</a:t>
                </a:r>
              </a:p>
              <a:p>
                <a:pPr lvl="2"/>
                <a:r>
                  <a:rPr lang="en-US" dirty="0" smtClean="0"/>
                  <a:t>Choose Euclidean distance-based score</a:t>
                </a:r>
                <a:endParaRPr lang="en-US" dirty="0"/>
              </a:p>
              <a:p>
                <a:r>
                  <a:rPr lang="en-US" dirty="0" smtClean="0"/>
                  <a:t>The score function: extending Gaussian Kernel</a:t>
                </a:r>
              </a:p>
              <a:p>
                <a:endParaRPr lang="en-US" dirty="0"/>
              </a:p>
              <a:p>
                <a:endParaRPr lang="en-US" dirty="0" smtClean="0"/>
              </a:p>
              <a:p>
                <a:r>
                  <a:rPr lang="en-US" dirty="0" smtClean="0"/>
                  <a:t>Link Generation: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𝑖𝑗</m:t>
                        </m:r>
                      </m:sub>
                    </m:sSub>
                    <m:r>
                      <a:rPr lang="en-US" b="0" i="1" smtClean="0">
                        <a:latin typeface="Cambria Math" panose="02040503050406030204" pitchFamily="18" charset="0"/>
                      </a:rPr>
                      <m:t>=1, </m:t>
                    </m:r>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&gt;</m:t>
                    </m:r>
                    <m:r>
                      <a:rPr lang="en-US" b="0" i="1" smtClean="0">
                        <a:solidFill>
                          <a:srgbClr val="FF0000"/>
                        </a:solidFill>
                        <a:latin typeface="Cambria Math" panose="02040503050406030204" pitchFamily="18" charset="0"/>
                      </a:rPr>
                      <m:t>𝑑</m:t>
                    </m:r>
                  </m:oMath>
                </a14:m>
                <a:r>
                  <a:rPr lang="en-US" dirty="0" smtClean="0">
                    <a:solidFill>
                      <a:schemeClr val="tx1"/>
                    </a:solidFill>
                  </a:rPr>
                  <a:t>, where </a:t>
                </a:r>
                <a14:m>
                  <m:oMath xmlns:m="http://schemas.openxmlformats.org/officeDocument/2006/math">
                    <m:r>
                      <a:rPr lang="en-US" i="1">
                        <a:solidFill>
                          <a:srgbClr val="FF0000"/>
                        </a:solidFill>
                        <a:latin typeface="Cambria Math" panose="02040503050406030204" pitchFamily="18" charset="0"/>
                      </a:rPr>
                      <m:t>𝑑</m:t>
                    </m:r>
                  </m:oMath>
                </a14:m>
                <a:r>
                  <a:rPr lang="en-US" dirty="0" smtClean="0">
                    <a:solidFill>
                      <a:schemeClr val="tx1"/>
                    </a:solidFill>
                  </a:rPr>
                  <a:t> is the system parameter controlling how easy to form a link</a:t>
                </a:r>
                <a:endParaRPr lang="en-US" dirty="0">
                  <a:solidFill>
                    <a:schemeClr val="tx1"/>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37" t="-125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pPr/>
              <a:t>45</a:t>
            </a:fld>
            <a:endParaRPr lang="en-US" dirty="0"/>
          </a:p>
        </p:txBody>
      </p:sp>
      <p:pic>
        <p:nvPicPr>
          <p:cNvPr id="5" name="Picture 4"/>
          <p:cNvPicPr>
            <a:picLocks noChangeAspect="1"/>
          </p:cNvPicPr>
          <p:nvPr/>
        </p:nvPicPr>
        <p:blipFill>
          <a:blip r:embed="rId3"/>
          <a:stretch>
            <a:fillRect/>
          </a:stretch>
        </p:blipFill>
        <p:spPr>
          <a:xfrm>
            <a:off x="2133599" y="3733800"/>
            <a:ext cx="4085527" cy="990600"/>
          </a:xfrm>
          <a:prstGeom prst="rect">
            <a:avLst/>
          </a:prstGeom>
        </p:spPr>
      </p:pic>
    </p:spTree>
    <p:extLst>
      <p:ext uri="{BB962C8B-B14F-4D97-AF65-F5344CB8AC3E}">
        <p14:creationId xmlns:p14="http://schemas.microsoft.com/office/powerpoint/2010/main" val="16096152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Opinion Migration</a:t>
            </a:r>
            <a:endParaRPr lang="en-US" dirty="0"/>
          </a:p>
        </p:txBody>
      </p:sp>
      <p:sp>
        <p:nvSpPr>
          <p:cNvPr id="3" name="Content Placeholder 2"/>
          <p:cNvSpPr>
            <a:spLocks noGrp="1"/>
          </p:cNvSpPr>
          <p:nvPr>
            <p:ph idx="1"/>
          </p:nvPr>
        </p:nvSpPr>
        <p:spPr/>
        <p:txBody>
          <a:bodyPr/>
          <a:lstStyle/>
          <a:p>
            <a:r>
              <a:rPr lang="en-US" dirty="0" smtClean="0"/>
              <a:t>Actors are influenced by their neighbors</a:t>
            </a:r>
          </a:p>
          <a:p>
            <a:endParaRPr lang="en-US" dirty="0"/>
          </a:p>
          <a:p>
            <a:endParaRPr lang="en-US" dirty="0" smtClean="0"/>
          </a:p>
          <a:p>
            <a:endParaRPr lang="en-US" dirty="0"/>
          </a:p>
          <a:p>
            <a:endParaRPr lang="en-US" dirty="0" smtClean="0"/>
          </a:p>
          <a:p>
            <a:endParaRPr lang="en-US" dirty="0" smtClean="0"/>
          </a:p>
          <a:p>
            <a:r>
              <a:rPr lang="en-US" dirty="0" smtClean="0"/>
              <a:t>What are influenced?</a:t>
            </a:r>
          </a:p>
          <a:p>
            <a:pPr lvl="1"/>
            <a:r>
              <a:rPr lang="en-US" dirty="0" smtClean="0"/>
              <a:t>Position or moving direction?</a:t>
            </a:r>
            <a:endParaRPr lang="en-US" dirty="0"/>
          </a:p>
          <a:p>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46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0" y="1828800"/>
            <a:ext cx="5791200" cy="2068286"/>
          </a:xfrm>
          <a:prstGeom prst="rect">
            <a:avLst/>
          </a:prstGeom>
        </p:spPr>
      </p:pic>
    </p:spTree>
    <p:extLst>
      <p:ext uri="{BB962C8B-B14F-4D97-AF65-F5344CB8AC3E}">
        <p14:creationId xmlns:p14="http://schemas.microsoft.com/office/powerpoint/2010/main" val="34263081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Opinion Propagation Model</a:t>
            </a:r>
            <a:endParaRPr lang="en-US" dirty="0"/>
          </a:p>
        </p:txBody>
      </p:sp>
      <p:sp>
        <p:nvSpPr>
          <p:cNvPr id="3" name="Content Placeholder 2"/>
          <p:cNvSpPr>
            <a:spLocks noGrp="1"/>
          </p:cNvSpPr>
          <p:nvPr>
            <p:ph idx="1"/>
          </p:nvPr>
        </p:nvSpPr>
        <p:spPr/>
        <p:txBody>
          <a:bodyPr/>
          <a:lstStyle/>
          <a:p>
            <a:r>
              <a:rPr lang="en-US" dirty="0" smtClean="0"/>
              <a:t>Moving directions determine the position</a:t>
            </a:r>
          </a:p>
          <a:p>
            <a:pPr lvl="1"/>
            <a:r>
              <a:rPr lang="en-US" dirty="0" smtClean="0"/>
              <a:t>Continuous form: </a:t>
            </a:r>
          </a:p>
          <a:p>
            <a:pPr lvl="1"/>
            <a:endParaRPr lang="en-US" dirty="0"/>
          </a:p>
          <a:p>
            <a:pPr lvl="1"/>
            <a:endParaRPr lang="en-US" dirty="0" smtClean="0"/>
          </a:p>
          <a:p>
            <a:pPr lvl="1"/>
            <a:r>
              <a:rPr lang="en-US" dirty="0" smtClean="0"/>
              <a:t>Discrete from:</a:t>
            </a:r>
          </a:p>
          <a:p>
            <a:pPr lvl="1"/>
            <a:endParaRPr lang="en-US" dirty="0" smtClean="0"/>
          </a:p>
          <a:p>
            <a:pPr marL="0" indent="0">
              <a:buNone/>
            </a:pPr>
            <a:endParaRPr lang="en-US" dirty="0"/>
          </a:p>
          <a:p>
            <a:r>
              <a:rPr lang="en-US" dirty="0" smtClean="0"/>
              <a:t>Moving directions are influence by social neighbors</a:t>
            </a:r>
          </a:p>
          <a:p>
            <a:endParaRPr lang="en-US" dirty="0" smtClean="0"/>
          </a:p>
        </p:txBody>
      </p:sp>
      <p:sp>
        <p:nvSpPr>
          <p:cNvPr id="4" name="Slide Number Placeholder 3"/>
          <p:cNvSpPr>
            <a:spLocks noGrp="1"/>
          </p:cNvSpPr>
          <p:nvPr>
            <p:ph type="sldNum" sz="quarter" idx="12"/>
          </p:nvPr>
        </p:nvSpPr>
        <p:spPr/>
        <p:txBody>
          <a:bodyPr/>
          <a:lstStyle/>
          <a:p>
            <a:fld id="{F9913601-2E22-4589-A394-4D3650FFD697}" type="slidenum">
              <a:rPr lang="en-US" smtClean="0"/>
              <a:pPr/>
              <a:t>47</a:t>
            </a:fld>
            <a:endParaRPr lang="en-US" dirty="0"/>
          </a:p>
        </p:txBody>
      </p:sp>
      <p:pic>
        <p:nvPicPr>
          <p:cNvPr id="5" name="Picture 4"/>
          <p:cNvPicPr>
            <a:picLocks noChangeAspect="1"/>
          </p:cNvPicPr>
          <p:nvPr/>
        </p:nvPicPr>
        <p:blipFill>
          <a:blip r:embed="rId2"/>
          <a:stretch>
            <a:fillRect/>
          </a:stretch>
        </p:blipFill>
        <p:spPr>
          <a:xfrm>
            <a:off x="1237989" y="2057400"/>
            <a:ext cx="4256532" cy="838200"/>
          </a:xfrm>
          <a:prstGeom prst="rect">
            <a:avLst/>
          </a:prstGeom>
        </p:spPr>
      </p:pic>
      <p:pic>
        <p:nvPicPr>
          <p:cNvPr id="7" name="Picture 6"/>
          <p:cNvPicPr>
            <a:picLocks noChangeAspect="1"/>
          </p:cNvPicPr>
          <p:nvPr/>
        </p:nvPicPr>
        <p:blipFill>
          <a:blip r:embed="rId3"/>
          <a:stretch>
            <a:fillRect/>
          </a:stretch>
        </p:blipFill>
        <p:spPr>
          <a:xfrm>
            <a:off x="1239033" y="3492684"/>
            <a:ext cx="5037195" cy="634632"/>
          </a:xfrm>
          <a:prstGeom prst="rect">
            <a:avLst/>
          </a:prstGeom>
        </p:spPr>
      </p:pic>
      <p:pic>
        <p:nvPicPr>
          <p:cNvPr id="8" name="Picture 7"/>
          <p:cNvPicPr>
            <a:picLocks noChangeAspect="1"/>
          </p:cNvPicPr>
          <p:nvPr/>
        </p:nvPicPr>
        <p:blipFill>
          <a:blip r:embed="rId4"/>
          <a:stretch>
            <a:fillRect/>
          </a:stretch>
        </p:blipFill>
        <p:spPr>
          <a:xfrm>
            <a:off x="1237989" y="5029200"/>
            <a:ext cx="2895600" cy="877455"/>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flipH="1">
                <a:off x="4495800" y="5029200"/>
                <a:ext cx="3970751" cy="652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1" i="1" dirty="0" smtClean="0">
                              <a:solidFill>
                                <a:srgbClr val="FF0000"/>
                              </a:solidFill>
                              <a:latin typeface="Cambria Math" panose="02040503050406030204" pitchFamily="18" charset="0"/>
                            </a:rPr>
                          </m:ctrlPr>
                        </m:sSupPr>
                        <m:e>
                          <m:r>
                            <a:rPr lang="en-US" b="1" i="1" dirty="0" smtClean="0">
                              <a:solidFill>
                                <a:srgbClr val="FF0000"/>
                              </a:solidFill>
                              <a:latin typeface="Cambria Math" panose="02040503050406030204" pitchFamily="18" charset="0"/>
                            </a:rPr>
                            <m:t>𝝈</m:t>
                          </m:r>
                        </m:e>
                        <m:sup>
                          <m:r>
                            <a:rPr lang="en-US" b="1" i="1" dirty="0" smtClean="0">
                              <a:solidFill>
                                <a:srgbClr val="FF0000"/>
                              </a:solidFill>
                              <a:latin typeface="Cambria Math" panose="02040503050406030204" pitchFamily="18" charset="0"/>
                            </a:rPr>
                            <m:t>𝟐</m:t>
                          </m:r>
                        </m:sup>
                      </m:sSup>
                      <m:r>
                        <a:rPr lang="en-US" b="1" i="1" dirty="0" smtClean="0">
                          <a:latin typeface="Cambria Math" panose="02040503050406030204" pitchFamily="18" charset="0"/>
                        </a:rPr>
                        <m:t>:</m:t>
                      </m:r>
                      <m:r>
                        <a:rPr lang="en-US" b="1" i="1" dirty="0" smtClean="0">
                          <a:latin typeface="Cambria Math" panose="02040503050406030204" pitchFamily="18" charset="0"/>
                        </a:rPr>
                        <m:t>𝒔𝒚𝒔𝒕𝒆𝒎</m:t>
                      </m:r>
                      <m:r>
                        <a:rPr lang="en-US" b="1" i="1" dirty="0" smtClean="0">
                          <a:latin typeface="Cambria Math" panose="02040503050406030204" pitchFamily="18" charset="0"/>
                        </a:rPr>
                        <m:t> </m:t>
                      </m:r>
                      <m:r>
                        <a:rPr lang="en-US" b="1" i="1" dirty="0" smtClean="0">
                          <a:latin typeface="Cambria Math" panose="02040503050406030204" pitchFamily="18" charset="0"/>
                        </a:rPr>
                        <m:t>𝒍𝒆𝒗𝒆𝒍</m:t>
                      </m:r>
                      <m:r>
                        <a:rPr lang="en-US" b="1" i="1" dirty="0" smtClean="0">
                          <a:latin typeface="Cambria Math" panose="02040503050406030204" pitchFamily="18" charset="0"/>
                        </a:rPr>
                        <m:t> </m:t>
                      </m:r>
                      <m:r>
                        <a:rPr lang="en-US" b="1" i="1" dirty="0" smtClean="0">
                          <a:latin typeface="Cambria Math" panose="02040503050406030204" pitchFamily="18" charset="0"/>
                        </a:rPr>
                        <m:t>𝒑𝒂𝒓𝒂𝒎𝒆𝒕𝒆𝒓</m:t>
                      </m:r>
                      <m:r>
                        <a:rPr lang="en-US" b="1" i="1" dirty="0" smtClean="0">
                          <a:latin typeface="Cambria Math" panose="02040503050406030204" pitchFamily="18" charset="0"/>
                        </a:rPr>
                        <m:t> </m:t>
                      </m:r>
                    </m:oMath>
                  </m:oMathPara>
                </a14:m>
                <a:endParaRPr lang="en-US" b="1"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𝒄𝒐𝒏𝒕𝒓𝒐𝒍𝒊𝒏𝒈</m:t>
                      </m:r>
                      <m:r>
                        <a:rPr lang="en-US" b="1" i="1" dirty="0" smtClean="0">
                          <a:latin typeface="Cambria Math" panose="02040503050406030204" pitchFamily="18" charset="0"/>
                        </a:rPr>
                        <m:t> </m:t>
                      </m:r>
                      <m:r>
                        <a:rPr lang="en-US" b="1" i="1" dirty="0" smtClean="0">
                          <a:latin typeface="Cambria Math" panose="02040503050406030204" pitchFamily="18" charset="0"/>
                        </a:rPr>
                        <m:t>𝒕𝒉𝒆</m:t>
                      </m:r>
                      <m:r>
                        <a:rPr lang="en-US" b="1" i="1" dirty="0" smtClean="0">
                          <a:latin typeface="Cambria Math" panose="02040503050406030204" pitchFamily="18" charset="0"/>
                        </a:rPr>
                        <m:t> </m:t>
                      </m:r>
                      <m:r>
                        <a:rPr lang="en-US" b="1" i="1" dirty="0" smtClean="0">
                          <a:latin typeface="Cambria Math" panose="02040503050406030204" pitchFamily="18" charset="0"/>
                        </a:rPr>
                        <m:t>𝒏𝒐𝒊𝒔𝒆</m:t>
                      </m:r>
                    </m:oMath>
                  </m:oMathPara>
                </a14:m>
                <a:endParaRPr lang="en-US" b="1"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4495800" y="5029200"/>
                <a:ext cx="3970751" cy="652551"/>
              </a:xfrm>
              <a:prstGeom prst="rect">
                <a:avLst/>
              </a:prstGeom>
              <a:blipFill>
                <a:blip r:embed="rId5"/>
                <a:stretch>
                  <a:fillRect b="-7477"/>
                </a:stretch>
              </a:blipFill>
            </p:spPr>
            <p:txBody>
              <a:bodyPr/>
              <a:lstStyle/>
              <a:p>
                <a:r>
                  <a:rPr lang="en-US">
                    <a:noFill/>
                  </a:rPr>
                  <a:t> </a:t>
                </a:r>
              </a:p>
            </p:txBody>
          </p:sp>
        </mc:Fallback>
      </mc:AlternateContent>
    </p:spTree>
    <p:extLst>
      <p:ext uri="{BB962C8B-B14F-4D97-AF65-F5344CB8AC3E}">
        <p14:creationId xmlns:p14="http://schemas.microsoft.com/office/powerpoint/2010/main" val="18458253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together</a:t>
            </a:r>
            <a:endParaRPr lang="en-US" dirty="0"/>
          </a:p>
        </p:txBody>
      </p:sp>
      <p:sp>
        <p:nvSpPr>
          <p:cNvPr id="3" name="Content Placeholder 2"/>
          <p:cNvSpPr>
            <a:spLocks noGrp="1"/>
          </p:cNvSpPr>
          <p:nvPr>
            <p:ph idx="1"/>
          </p:nvPr>
        </p:nvSpPr>
        <p:spPr/>
        <p:txBody>
          <a:bodyPr/>
          <a:lstStyle/>
          <a:p>
            <a:r>
              <a:rPr lang="en-US" dirty="0" smtClean="0"/>
              <a:t>The co-evolution model</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48</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663" y="2457450"/>
            <a:ext cx="6924675" cy="2724150"/>
          </a:xfrm>
          <a:prstGeom prst="rect">
            <a:avLst/>
          </a:prstGeom>
        </p:spPr>
      </p:pic>
      <p:sp>
        <p:nvSpPr>
          <p:cNvPr id="9" name="Down Arrow 8"/>
          <p:cNvSpPr/>
          <p:nvPr/>
        </p:nvSpPr>
        <p:spPr>
          <a:xfrm>
            <a:off x="3177540" y="4057650"/>
            <a:ext cx="137161" cy="4114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4" name="Group 13"/>
          <p:cNvGrpSpPr/>
          <p:nvPr/>
        </p:nvGrpSpPr>
        <p:grpSpPr>
          <a:xfrm>
            <a:off x="3362109" y="3308426"/>
            <a:ext cx="1160669" cy="550934"/>
            <a:chOff x="4482811" y="3268234"/>
            <a:chExt cx="1547559" cy="734579"/>
          </a:xfrm>
        </p:grpSpPr>
        <p:sp>
          <p:nvSpPr>
            <p:cNvPr id="11" name="Down Arrow 10"/>
            <p:cNvSpPr/>
            <p:nvPr/>
          </p:nvSpPr>
          <p:spPr>
            <a:xfrm rot="18180000">
              <a:off x="5191144" y="2559901"/>
              <a:ext cx="130894" cy="15475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Down Arrow 12"/>
            <p:cNvSpPr/>
            <p:nvPr/>
          </p:nvSpPr>
          <p:spPr>
            <a:xfrm rot="16200000">
              <a:off x="5158271" y="3327307"/>
              <a:ext cx="165434" cy="1185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 name="Group 15"/>
          <p:cNvGrpSpPr/>
          <p:nvPr/>
        </p:nvGrpSpPr>
        <p:grpSpPr>
          <a:xfrm>
            <a:off x="3474539" y="2857500"/>
            <a:ext cx="900794" cy="1845525"/>
            <a:chOff x="4632719" y="2667000"/>
            <a:chExt cx="1201058" cy="2460700"/>
          </a:xfrm>
        </p:grpSpPr>
        <p:sp>
          <p:nvSpPr>
            <p:cNvPr id="12" name="Down Arrow 11"/>
            <p:cNvSpPr/>
            <p:nvPr/>
          </p:nvSpPr>
          <p:spPr>
            <a:xfrm rot="13020000">
              <a:off x="5190615" y="2771698"/>
              <a:ext cx="131952" cy="23560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own Arrow 14"/>
            <p:cNvSpPr/>
            <p:nvPr/>
          </p:nvSpPr>
          <p:spPr>
            <a:xfrm rot="16200000">
              <a:off x="5178082" y="2121637"/>
              <a:ext cx="110332" cy="1201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 name="TextBox 16"/>
          <p:cNvSpPr txBox="1"/>
          <p:nvPr/>
        </p:nvSpPr>
        <p:spPr>
          <a:xfrm>
            <a:off x="571500" y="3658822"/>
            <a:ext cx="785793" cy="300082"/>
          </a:xfrm>
          <a:prstGeom prst="rect">
            <a:avLst/>
          </a:prstGeom>
          <a:noFill/>
        </p:spPr>
        <p:txBody>
          <a:bodyPr wrap="none" rtlCol="0">
            <a:spAutoFit/>
          </a:bodyPr>
          <a:lstStyle/>
          <a:p>
            <a:r>
              <a:rPr lang="en-US" sz="1350"/>
              <a:t>ideology</a:t>
            </a:r>
            <a:endParaRPr lang="en-US" sz="1350" dirty="0"/>
          </a:p>
        </p:txBody>
      </p:sp>
      <p:sp>
        <p:nvSpPr>
          <p:cNvPr id="18" name="TextBox 17"/>
          <p:cNvSpPr txBox="1"/>
          <p:nvPr/>
        </p:nvSpPr>
        <p:spPr>
          <a:xfrm>
            <a:off x="571500" y="4554898"/>
            <a:ext cx="772006" cy="300082"/>
          </a:xfrm>
          <a:prstGeom prst="rect">
            <a:avLst/>
          </a:prstGeom>
          <a:noFill/>
        </p:spPr>
        <p:txBody>
          <a:bodyPr wrap="none" rtlCol="0">
            <a:spAutoFit/>
          </a:bodyPr>
          <a:lstStyle/>
          <a:p>
            <a:r>
              <a:rPr lang="en-US" sz="1350"/>
              <a:t>network</a:t>
            </a:r>
            <a:endParaRPr lang="en-US" sz="1350" dirty="0"/>
          </a:p>
        </p:txBody>
      </p:sp>
      <p:sp>
        <p:nvSpPr>
          <p:cNvPr id="19" name="TextBox 18"/>
          <p:cNvSpPr txBox="1"/>
          <p:nvPr/>
        </p:nvSpPr>
        <p:spPr>
          <a:xfrm>
            <a:off x="571500" y="2656501"/>
            <a:ext cx="815544" cy="507831"/>
          </a:xfrm>
          <a:prstGeom prst="rect">
            <a:avLst/>
          </a:prstGeom>
          <a:noFill/>
        </p:spPr>
        <p:txBody>
          <a:bodyPr wrap="none" rtlCol="0">
            <a:spAutoFit/>
          </a:bodyPr>
          <a:lstStyle/>
          <a:p>
            <a:r>
              <a:rPr lang="en-US" sz="1350"/>
              <a:t>moving</a:t>
            </a:r>
          </a:p>
          <a:p>
            <a:r>
              <a:rPr lang="en-US" sz="1350" dirty="0"/>
              <a:t>direction</a:t>
            </a:r>
          </a:p>
        </p:txBody>
      </p:sp>
    </p:spTree>
    <p:extLst>
      <p:ext uri="{BB962C8B-B14F-4D97-AF65-F5344CB8AC3E}">
        <p14:creationId xmlns:p14="http://schemas.microsoft.com/office/powerpoint/2010/main" val="247311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a:t>
            </a:r>
            <a:endParaRPr lang="en-US" dirty="0"/>
          </a:p>
        </p:txBody>
      </p:sp>
      <p:pic>
        <p:nvPicPr>
          <p:cNvPr id="6" name="Content Placeholder 5"/>
          <p:cNvPicPr>
            <a:picLocks noGrp="1" noChangeAspect="1"/>
          </p:cNvPicPr>
          <p:nvPr>
            <p:ph idx="1"/>
          </p:nvPr>
        </p:nvPicPr>
        <p:blipFill>
          <a:blip r:embed="rId2"/>
          <a:stretch>
            <a:fillRect/>
          </a:stretch>
        </p:blipFill>
        <p:spPr>
          <a:xfrm>
            <a:off x="304800" y="1219200"/>
            <a:ext cx="8229600" cy="4822853"/>
          </a:xfrm>
          <a:prstGeom prst="rect">
            <a:avLst/>
          </a:prstGeom>
        </p:spPr>
      </p:pic>
      <p:sp>
        <p:nvSpPr>
          <p:cNvPr id="4" name="Slide Number Placeholder 3"/>
          <p:cNvSpPr>
            <a:spLocks noGrp="1"/>
          </p:cNvSpPr>
          <p:nvPr>
            <p:ph type="sldNum" sz="quarter" idx="12"/>
          </p:nvPr>
        </p:nvSpPr>
        <p:spPr/>
        <p:txBody>
          <a:bodyPr/>
          <a:lstStyle/>
          <a:p>
            <a:fld id="{F9913601-2E22-4589-A394-4D3650FFD697}" type="slidenum">
              <a:rPr lang="en-US" smtClean="0"/>
              <a:pPr/>
              <a:t>4</a:t>
            </a:fld>
            <a:endParaRPr lang="en-US" dirty="0"/>
          </a:p>
        </p:txBody>
      </p:sp>
    </p:spTree>
    <p:extLst>
      <p:ext uri="{BB962C8B-B14F-4D97-AF65-F5344CB8AC3E}">
        <p14:creationId xmlns:p14="http://schemas.microsoft.com/office/powerpoint/2010/main" val="1035604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System level parameters: </a:t>
                </a:r>
              </a:p>
              <a:p>
                <a:pPr lvl="1"/>
                <a:r>
                  <a:rPr lang="en-US" dirty="0" smtClean="0"/>
                  <a:t>Actor popularity: b</a:t>
                </a:r>
              </a:p>
              <a:p>
                <a:pPr lvl="1"/>
                <a:r>
                  <a:rPr lang="en-US" dirty="0" smtClean="0"/>
                  <a:t>Network sparsity: d</a:t>
                </a:r>
              </a:p>
              <a:p>
                <a:pPr lvl="1"/>
                <a:r>
                  <a:rPr lang="en-US" dirty="0" smtClean="0"/>
                  <a:t>Noise in propagation: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37" t="-125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F9913601-2E22-4589-A394-4D3650FFD697}" type="slidenum">
              <a:rPr lang="en-US" smtClean="0"/>
              <a:pPr/>
              <a:t>49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276600"/>
            <a:ext cx="3581400" cy="26860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399" y="3276600"/>
            <a:ext cx="3622805" cy="2717104"/>
          </a:xfrm>
          <a:prstGeom prst="rect">
            <a:avLst/>
          </a:prstGeom>
        </p:spPr>
      </p:pic>
    </p:spTree>
    <p:extLst>
      <p:ext uri="{BB962C8B-B14F-4D97-AF65-F5344CB8AC3E}">
        <p14:creationId xmlns:p14="http://schemas.microsoft.com/office/powerpoint/2010/main" val="21306534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a:t>
            </a:r>
            <a:endParaRPr lang="en-US" dirty="0"/>
          </a:p>
        </p:txBody>
      </p:sp>
      <p:sp>
        <p:nvSpPr>
          <p:cNvPr id="3" name="Content Placeholder 2"/>
          <p:cNvSpPr>
            <a:spLocks noGrp="1"/>
          </p:cNvSpPr>
          <p:nvPr>
            <p:ph idx="1"/>
          </p:nvPr>
        </p:nvSpPr>
        <p:spPr/>
        <p:txBody>
          <a:bodyPr/>
          <a:lstStyle/>
          <a:p>
            <a:r>
              <a:rPr lang="en-US" dirty="0" smtClean="0"/>
              <a:t>System level parameters can control the behavior of evolution</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50</a:t>
            </a:fld>
            <a:endParaRPr lang="en-US" dirty="0"/>
          </a:p>
        </p:txBody>
      </p:sp>
      <p:pic>
        <p:nvPicPr>
          <p:cNvPr id="6" name="Picture 5"/>
          <p:cNvPicPr>
            <a:picLocks noChangeAspect="1"/>
          </p:cNvPicPr>
          <p:nvPr/>
        </p:nvPicPr>
        <p:blipFill>
          <a:blip r:embed="rId2"/>
          <a:stretch>
            <a:fillRect/>
          </a:stretch>
        </p:blipFill>
        <p:spPr>
          <a:xfrm>
            <a:off x="762000" y="2438400"/>
            <a:ext cx="7424592" cy="1877250"/>
          </a:xfrm>
          <a:prstGeom prst="rect">
            <a:avLst/>
          </a:prstGeom>
        </p:spPr>
      </p:pic>
    </p:spTree>
    <p:extLst>
      <p:ext uri="{BB962C8B-B14F-4D97-AF65-F5344CB8AC3E}">
        <p14:creationId xmlns:p14="http://schemas.microsoft.com/office/powerpoint/2010/main" val="33083552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noise, fewer friends </a:t>
            </a:r>
            <a:endParaRPr lang="en-US" dirty="0"/>
          </a:p>
        </p:txBody>
      </p:sp>
      <p:sp>
        <p:nvSpPr>
          <p:cNvPr id="3" name="Content Placeholder 2"/>
          <p:cNvSpPr>
            <a:spLocks noGrp="1"/>
          </p:cNvSpPr>
          <p:nvPr>
            <p:ph idx="1"/>
          </p:nvPr>
        </p:nvSpPr>
        <p:spPr/>
        <p:txBody>
          <a:bodyPr/>
          <a:lstStyle/>
          <a:p>
            <a:r>
              <a:rPr lang="en-US" dirty="0" smtClean="0"/>
              <a:t>Communities appear, opinion divergence </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51</a:t>
            </a:fld>
            <a:endParaRPr lang="en-US" dirty="0"/>
          </a:p>
        </p:txBody>
      </p:sp>
      <p:pic>
        <p:nvPicPr>
          <p:cNvPr id="5" name="Picture 4"/>
          <p:cNvPicPr>
            <a:picLocks noChangeAspect="1"/>
          </p:cNvPicPr>
          <p:nvPr/>
        </p:nvPicPr>
        <p:blipFill>
          <a:blip r:embed="rId2"/>
          <a:stretch>
            <a:fillRect/>
          </a:stretch>
        </p:blipFill>
        <p:spPr>
          <a:xfrm>
            <a:off x="337062" y="1941451"/>
            <a:ext cx="8502138" cy="3142306"/>
          </a:xfrm>
          <a:prstGeom prst="rect">
            <a:avLst/>
          </a:prstGeom>
        </p:spPr>
      </p:pic>
    </p:spTree>
    <p:extLst>
      <p:ext uri="{BB962C8B-B14F-4D97-AF65-F5344CB8AC3E}">
        <p14:creationId xmlns:p14="http://schemas.microsoft.com/office/powerpoint/2010/main" val="17253821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noise, more friends</a:t>
            </a:r>
            <a:endParaRPr lang="en-US" dirty="0"/>
          </a:p>
        </p:txBody>
      </p:sp>
      <p:sp>
        <p:nvSpPr>
          <p:cNvPr id="3" name="Content Placeholder 2"/>
          <p:cNvSpPr>
            <a:spLocks noGrp="1"/>
          </p:cNvSpPr>
          <p:nvPr>
            <p:ph idx="1"/>
          </p:nvPr>
        </p:nvSpPr>
        <p:spPr/>
        <p:txBody>
          <a:bodyPr/>
          <a:lstStyle/>
          <a:p>
            <a:r>
              <a:rPr lang="en-US" dirty="0" smtClean="0"/>
              <a:t>Opinion convergence</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52</a:t>
            </a:fld>
            <a:endParaRPr lang="en-US" dirty="0"/>
          </a:p>
        </p:txBody>
      </p:sp>
      <p:pic>
        <p:nvPicPr>
          <p:cNvPr id="5" name="Picture 4"/>
          <p:cNvPicPr>
            <a:picLocks noChangeAspect="1"/>
          </p:cNvPicPr>
          <p:nvPr/>
        </p:nvPicPr>
        <p:blipFill>
          <a:blip r:embed="rId2"/>
          <a:stretch>
            <a:fillRect/>
          </a:stretch>
        </p:blipFill>
        <p:spPr>
          <a:xfrm>
            <a:off x="0" y="2057400"/>
            <a:ext cx="8893982" cy="3120717"/>
          </a:xfrm>
          <a:prstGeom prst="rect">
            <a:avLst/>
          </a:prstGeom>
        </p:spPr>
      </p:pic>
    </p:spTree>
    <p:extLst>
      <p:ext uri="{BB962C8B-B14F-4D97-AF65-F5344CB8AC3E}">
        <p14:creationId xmlns:p14="http://schemas.microsoft.com/office/powerpoint/2010/main" val="8907115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noise</a:t>
            </a:r>
            <a:endParaRPr lang="en-US" dirty="0"/>
          </a:p>
        </p:txBody>
      </p:sp>
      <p:sp>
        <p:nvSpPr>
          <p:cNvPr id="3" name="Content Placeholder 2"/>
          <p:cNvSpPr>
            <a:spLocks noGrp="1"/>
          </p:cNvSpPr>
          <p:nvPr>
            <p:ph idx="1"/>
          </p:nvPr>
        </p:nvSpPr>
        <p:spPr/>
        <p:txBody>
          <a:bodyPr/>
          <a:lstStyle/>
          <a:p>
            <a:r>
              <a:rPr lang="en-US" dirty="0" smtClean="0"/>
              <a:t>Random</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53</a:t>
            </a:fld>
            <a:endParaRPr lang="en-US" dirty="0"/>
          </a:p>
        </p:txBody>
      </p:sp>
      <p:pic>
        <p:nvPicPr>
          <p:cNvPr id="5" name="Picture 4"/>
          <p:cNvPicPr>
            <a:picLocks noChangeAspect="1"/>
          </p:cNvPicPr>
          <p:nvPr/>
        </p:nvPicPr>
        <p:blipFill>
          <a:blip r:embed="rId2"/>
          <a:stretch>
            <a:fillRect/>
          </a:stretch>
        </p:blipFill>
        <p:spPr>
          <a:xfrm>
            <a:off x="596221" y="1805594"/>
            <a:ext cx="8014379" cy="2960620"/>
          </a:xfrm>
          <a:prstGeom prst="rect">
            <a:avLst/>
          </a:prstGeom>
        </p:spPr>
      </p:pic>
    </p:spTree>
    <p:extLst>
      <p:ext uri="{BB962C8B-B14F-4D97-AF65-F5344CB8AC3E}">
        <p14:creationId xmlns:p14="http://schemas.microsoft.com/office/powerpoint/2010/main" val="272823507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Intervention</a:t>
            </a:r>
            <a:endParaRPr lang="en-US" dirty="0"/>
          </a:p>
        </p:txBody>
      </p:sp>
      <p:sp>
        <p:nvSpPr>
          <p:cNvPr id="3" name="Content Placeholder 2"/>
          <p:cNvSpPr>
            <a:spLocks noGrp="1"/>
          </p:cNvSpPr>
          <p:nvPr>
            <p:ph idx="1"/>
          </p:nvPr>
        </p:nvSpPr>
        <p:spPr/>
        <p:txBody>
          <a:bodyPr/>
          <a:lstStyle/>
          <a:p>
            <a:r>
              <a:rPr lang="en-US" dirty="0" smtClean="0"/>
              <a:t>How to alleviate opinion divergence?</a:t>
            </a:r>
          </a:p>
          <a:p>
            <a:pPr lvl="1"/>
            <a:r>
              <a:rPr lang="en-US" dirty="0" smtClean="0"/>
              <a:t>Increase number of friends (diversity)</a:t>
            </a:r>
          </a:p>
          <a:p>
            <a:pPr lvl="1"/>
            <a:r>
              <a:rPr lang="en-US" dirty="0" smtClean="0"/>
              <a:t>Strong opinion leaders</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54</a:t>
            </a:fld>
            <a:endParaRPr lang="en-US" dirty="0"/>
          </a:p>
        </p:txBody>
      </p:sp>
      <p:pic>
        <p:nvPicPr>
          <p:cNvPr id="5" name="Picture 4"/>
          <p:cNvPicPr>
            <a:picLocks noChangeAspect="1"/>
          </p:cNvPicPr>
          <p:nvPr/>
        </p:nvPicPr>
        <p:blipFill>
          <a:blip r:embed="rId2"/>
          <a:stretch>
            <a:fillRect/>
          </a:stretch>
        </p:blipFill>
        <p:spPr>
          <a:xfrm>
            <a:off x="533400" y="2667000"/>
            <a:ext cx="7881973" cy="3102900"/>
          </a:xfrm>
          <a:prstGeom prst="rect">
            <a:avLst/>
          </a:prstGeom>
        </p:spPr>
      </p:pic>
    </p:spTree>
    <p:extLst>
      <p:ext uri="{BB962C8B-B14F-4D97-AF65-F5344CB8AC3E}">
        <p14:creationId xmlns:p14="http://schemas.microsoft.com/office/powerpoint/2010/main" val="38216893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sp>
        <p:nvSpPr>
          <p:cNvPr id="3" name="Content Placeholder 2"/>
          <p:cNvSpPr>
            <a:spLocks noGrp="1"/>
          </p:cNvSpPr>
          <p:nvPr>
            <p:ph idx="1"/>
          </p:nvPr>
        </p:nvSpPr>
        <p:spPr/>
        <p:txBody>
          <a:bodyPr/>
          <a:lstStyle/>
          <a:p>
            <a:r>
              <a:rPr lang="en-US" dirty="0" smtClean="0"/>
              <a:t>Dataset: Co-sponsorship between legislators, extracted from congress voting record</a:t>
            </a:r>
          </a:p>
          <a:p>
            <a:pPr lvl="1"/>
            <a:r>
              <a:rPr lang="en-US" dirty="0" smtClean="0"/>
              <a:t>https://www.govtrack.us</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55</a:t>
            </a:fld>
            <a:endParaRPr lang="en-US" dirty="0"/>
          </a:p>
        </p:txBody>
      </p:sp>
      <p:pic>
        <p:nvPicPr>
          <p:cNvPr id="5" name="Picture 4"/>
          <p:cNvPicPr>
            <a:picLocks noChangeAspect="1"/>
          </p:cNvPicPr>
          <p:nvPr/>
        </p:nvPicPr>
        <p:blipFill>
          <a:blip r:embed="rId2"/>
          <a:stretch>
            <a:fillRect/>
          </a:stretch>
        </p:blipFill>
        <p:spPr>
          <a:xfrm>
            <a:off x="609600" y="2743200"/>
            <a:ext cx="7561960" cy="2333850"/>
          </a:xfrm>
          <a:prstGeom prst="rect">
            <a:avLst/>
          </a:prstGeom>
        </p:spPr>
      </p:pic>
    </p:spTree>
    <p:extLst>
      <p:ext uri="{BB962C8B-B14F-4D97-AF65-F5344CB8AC3E}">
        <p14:creationId xmlns:p14="http://schemas.microsoft.com/office/powerpoint/2010/main" val="13521782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1: Identify Opinion Leaders</a:t>
            </a:r>
            <a:endParaRPr lang="en-US" dirty="0"/>
          </a:p>
        </p:txBody>
      </p:sp>
      <p:sp>
        <p:nvSpPr>
          <p:cNvPr id="3" name="Content Placeholder 2"/>
          <p:cNvSpPr>
            <a:spLocks noGrp="1"/>
          </p:cNvSpPr>
          <p:nvPr>
            <p:ph idx="1"/>
          </p:nvPr>
        </p:nvSpPr>
        <p:spPr/>
        <p:txBody>
          <a:bodyPr/>
          <a:lstStyle/>
          <a:p>
            <a:r>
              <a:rPr lang="en-US" dirty="0" smtClean="0"/>
              <a:t>Learning popularity score: b</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56</a:t>
            </a:fld>
            <a:endParaRPr lang="en-US" dirty="0"/>
          </a:p>
        </p:txBody>
      </p:sp>
      <p:pic>
        <p:nvPicPr>
          <p:cNvPr id="5" name="Picture 4"/>
          <p:cNvPicPr>
            <a:picLocks noChangeAspect="1"/>
          </p:cNvPicPr>
          <p:nvPr/>
        </p:nvPicPr>
        <p:blipFill>
          <a:blip r:embed="rId2"/>
          <a:stretch>
            <a:fillRect/>
          </a:stretch>
        </p:blipFill>
        <p:spPr>
          <a:xfrm>
            <a:off x="237151" y="1846401"/>
            <a:ext cx="6371187" cy="3464254"/>
          </a:xfrm>
          <a:prstGeom prst="rect">
            <a:avLst/>
          </a:prstGeom>
        </p:spPr>
      </p:pic>
      <p:sp>
        <p:nvSpPr>
          <p:cNvPr id="12" name="Rectangle 11"/>
          <p:cNvSpPr/>
          <p:nvPr/>
        </p:nvSpPr>
        <p:spPr>
          <a:xfrm>
            <a:off x="6477000" y="2743200"/>
            <a:ext cx="2463110" cy="338554"/>
          </a:xfrm>
          <a:prstGeom prst="rect">
            <a:avLst/>
          </a:prstGeom>
        </p:spPr>
        <p:txBody>
          <a:bodyPr wrap="none">
            <a:spAutoFit/>
          </a:bodyPr>
          <a:lstStyle/>
          <a:p>
            <a:r>
              <a:rPr lang="en-US" sz="1600" dirty="0"/>
              <a:t>68th U.S. Secretary of State</a:t>
            </a:r>
          </a:p>
        </p:txBody>
      </p:sp>
      <p:sp>
        <p:nvSpPr>
          <p:cNvPr id="13" name="Rectangle 12"/>
          <p:cNvSpPr/>
          <p:nvPr/>
        </p:nvSpPr>
        <p:spPr>
          <a:xfrm>
            <a:off x="6480544" y="3582177"/>
            <a:ext cx="2175404" cy="338554"/>
          </a:xfrm>
          <a:prstGeom prst="rect">
            <a:avLst/>
          </a:prstGeom>
        </p:spPr>
        <p:txBody>
          <a:bodyPr wrap="none">
            <a:spAutoFit/>
          </a:bodyPr>
          <a:lstStyle/>
          <a:p>
            <a:r>
              <a:rPr lang="en-US" sz="1600" dirty="0"/>
              <a:t>45th U.S. Vice President</a:t>
            </a:r>
          </a:p>
        </p:txBody>
      </p:sp>
      <p:sp>
        <p:nvSpPr>
          <p:cNvPr id="14" name="Left Arrow 13"/>
          <p:cNvSpPr/>
          <p:nvPr/>
        </p:nvSpPr>
        <p:spPr>
          <a:xfrm>
            <a:off x="6105924" y="2836426"/>
            <a:ext cx="365760" cy="182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Left Arrow 14"/>
          <p:cNvSpPr/>
          <p:nvPr/>
        </p:nvSpPr>
        <p:spPr>
          <a:xfrm>
            <a:off x="6105924" y="3667664"/>
            <a:ext cx="365760" cy="182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 name="Rectangle 15"/>
          <p:cNvSpPr/>
          <p:nvPr/>
        </p:nvSpPr>
        <p:spPr>
          <a:xfrm>
            <a:off x="6518177" y="4389566"/>
            <a:ext cx="2050561" cy="584775"/>
          </a:xfrm>
          <a:prstGeom prst="rect">
            <a:avLst/>
          </a:prstGeom>
        </p:spPr>
        <p:txBody>
          <a:bodyPr wrap="none">
            <a:spAutoFit/>
          </a:bodyPr>
          <a:lstStyle/>
          <a:p>
            <a:r>
              <a:rPr lang="en-US" sz="1600" dirty="0"/>
              <a:t>the majority leader of </a:t>
            </a:r>
            <a:endParaRPr lang="en-US" sz="1600" dirty="0" smtClean="0"/>
          </a:p>
          <a:p>
            <a:r>
              <a:rPr lang="en-US" sz="1600" dirty="0" smtClean="0"/>
              <a:t>the Senate </a:t>
            </a:r>
            <a:r>
              <a:rPr lang="en-US" sz="1600" dirty="0"/>
              <a:t>since 2015</a:t>
            </a:r>
          </a:p>
        </p:txBody>
      </p:sp>
      <p:sp>
        <p:nvSpPr>
          <p:cNvPr id="17" name="Left Arrow 16"/>
          <p:cNvSpPr/>
          <p:nvPr/>
        </p:nvSpPr>
        <p:spPr>
          <a:xfrm>
            <a:off x="6095774" y="4521877"/>
            <a:ext cx="365760" cy="18288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Tree>
    <p:extLst>
      <p:ext uri="{BB962C8B-B14F-4D97-AF65-F5344CB8AC3E}">
        <p14:creationId xmlns:p14="http://schemas.microsoft.com/office/powerpoint/2010/main" val="19830324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2: Predicting Co-Sponsorship</a:t>
            </a:r>
            <a:endParaRPr lang="en-US" dirty="0"/>
          </a:p>
        </p:txBody>
      </p:sp>
      <p:sp>
        <p:nvSpPr>
          <p:cNvPr id="3" name="Content Placeholder 2"/>
          <p:cNvSpPr>
            <a:spLocks noGrp="1"/>
          </p:cNvSpPr>
          <p:nvPr>
            <p:ph idx="1"/>
          </p:nvPr>
        </p:nvSpPr>
        <p:spPr/>
        <p:txBody>
          <a:bodyPr/>
          <a:lstStyle/>
          <a:p>
            <a:r>
              <a:rPr lang="en-US" dirty="0" smtClean="0"/>
              <a:t>Learning system-level parameters, and then run simulation</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57</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 y="2267672"/>
            <a:ext cx="4537757" cy="302517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443" y="2285999"/>
            <a:ext cx="4537757" cy="3025172"/>
          </a:xfrm>
          <a:prstGeom prst="rect">
            <a:avLst/>
          </a:prstGeom>
        </p:spPr>
      </p:pic>
    </p:spTree>
    <p:extLst>
      <p:ext uri="{BB962C8B-B14F-4D97-AF65-F5344CB8AC3E}">
        <p14:creationId xmlns:p14="http://schemas.microsoft.com/office/powerpoint/2010/main" val="13083593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endParaRPr lang="en-US" dirty="0" smtClean="0"/>
          </a:p>
          <a:p>
            <a:r>
              <a:rPr lang="en-US" altLang="zh-CN" dirty="0" smtClean="0"/>
              <a:t>Ideology Detection via Legislative Voting Network Mining</a:t>
            </a:r>
            <a:endParaRPr lang="en-US" altLang="zh-CN" dirty="0"/>
          </a:p>
          <a:p>
            <a:endParaRPr lang="en-US" altLang="zh-CN" dirty="0" smtClean="0">
              <a:ea typeface="宋体" pitchFamily="2" charset="-122"/>
            </a:endParaRPr>
          </a:p>
          <a:p>
            <a:r>
              <a:rPr lang="en-US" altLang="zh-CN" dirty="0" smtClean="0">
                <a:ea typeface="宋体" pitchFamily="2" charset="-122"/>
              </a:rPr>
              <a:t>Ideology Detection via Heterogeneous Types of Links</a:t>
            </a:r>
          </a:p>
          <a:p>
            <a:endParaRPr lang="en-US" altLang="zh-CN" dirty="0">
              <a:ea typeface="宋体" pitchFamily="2" charset="-122"/>
            </a:endParaRPr>
          </a:p>
          <a:p>
            <a:r>
              <a:rPr lang="en-US" altLang="zh-CN" dirty="0" smtClean="0">
                <a:ea typeface="宋体" pitchFamily="2" charset="-122"/>
              </a:rPr>
              <a:t>User Stance Prediction via Joint Modeling of Text and Social Interactions</a:t>
            </a:r>
          </a:p>
          <a:p>
            <a:endParaRPr lang="en-US" altLang="zh-CN" dirty="0">
              <a:ea typeface="宋体" pitchFamily="2" charset="-122"/>
            </a:endParaRPr>
          </a:p>
          <a:p>
            <a:r>
              <a:rPr lang="en-US" altLang="zh-CN" dirty="0" smtClean="0">
                <a:ea typeface="宋体" pitchFamily="2" charset="-122"/>
              </a:rPr>
              <a:t>The Co-Evolution Model for Social Network Evolving and Opinion Migration</a:t>
            </a:r>
          </a:p>
          <a:p>
            <a:pPr marL="0" lvl="1" indent="0">
              <a:buNone/>
            </a:pPr>
            <a:endParaRPr lang="en-US" dirty="0">
              <a:solidFill>
                <a:schemeClr val="tx1"/>
              </a:solidFill>
              <a:effectLst>
                <a:outerShdw blurRad="38100" dist="38100" dir="2700000" algn="tl">
                  <a:srgbClr val="000000">
                    <a:alpha val="43137"/>
                  </a:srgbClr>
                </a:outerShdw>
              </a:effectLst>
              <a:latin typeface="+mn-lt"/>
              <a:ea typeface="宋体" pitchFamily="2" charset="-122"/>
              <a:cs typeface="+mn-cs"/>
            </a:endParaRPr>
          </a:p>
          <a:p>
            <a:r>
              <a:rPr lang="en-US" dirty="0" smtClean="0"/>
              <a:t>Summary</a:t>
            </a:r>
            <a:endParaRPr lang="en-US" dirty="0"/>
          </a:p>
        </p:txBody>
      </p:sp>
      <p:sp>
        <p:nvSpPr>
          <p:cNvPr id="7" name="Down Arrow 6"/>
          <p:cNvSpPr/>
          <p:nvPr/>
        </p:nvSpPr>
        <p:spPr>
          <a:xfrm rot="3432852">
            <a:off x="2238440" y="5541740"/>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58</a:t>
            </a:fld>
            <a:endParaRPr lang="en-US" dirty="0"/>
          </a:p>
        </p:txBody>
      </p:sp>
    </p:spTree>
    <p:extLst>
      <p:ext uri="{BB962C8B-B14F-4D97-AF65-F5344CB8AC3E}">
        <p14:creationId xmlns:p14="http://schemas.microsoft.com/office/powerpoint/2010/main" val="3978500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News Comments</a:t>
            </a:r>
            <a:endParaRPr lang="en-US" dirty="0"/>
          </a:p>
        </p:txBody>
      </p:sp>
      <p:pic>
        <p:nvPicPr>
          <p:cNvPr id="6" name="Content Placeholder 5"/>
          <p:cNvPicPr>
            <a:picLocks noGrp="1" noChangeAspect="1"/>
          </p:cNvPicPr>
          <p:nvPr>
            <p:ph idx="1"/>
          </p:nvPr>
        </p:nvPicPr>
        <p:blipFill>
          <a:blip r:embed="rId2"/>
          <a:stretch>
            <a:fillRect/>
          </a:stretch>
        </p:blipFill>
        <p:spPr>
          <a:xfrm>
            <a:off x="2286000" y="914400"/>
            <a:ext cx="4121434" cy="6248095"/>
          </a:xfrm>
          <a:prstGeom prst="rect">
            <a:avLst/>
          </a:prstGeom>
        </p:spPr>
      </p:pic>
      <p:sp>
        <p:nvSpPr>
          <p:cNvPr id="4" name="Slide Number Placeholder 3"/>
          <p:cNvSpPr>
            <a:spLocks noGrp="1"/>
          </p:cNvSpPr>
          <p:nvPr>
            <p:ph type="sldNum" sz="quarter" idx="12"/>
          </p:nvPr>
        </p:nvSpPr>
        <p:spPr/>
        <p:txBody>
          <a:bodyPr/>
          <a:lstStyle/>
          <a:p>
            <a:fld id="{F9913601-2E22-4589-A394-4D3650FFD697}" type="slidenum">
              <a:rPr lang="en-US" smtClean="0"/>
              <a:pPr/>
              <a:t>5</a:t>
            </a:fld>
            <a:endParaRPr lang="en-US" dirty="0"/>
          </a:p>
        </p:txBody>
      </p:sp>
    </p:spTree>
    <p:extLst>
      <p:ext uri="{BB962C8B-B14F-4D97-AF65-F5344CB8AC3E}">
        <p14:creationId xmlns:p14="http://schemas.microsoft.com/office/powerpoint/2010/main" val="25168790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Online behaviors are ubiquitous</a:t>
            </a:r>
          </a:p>
          <a:p>
            <a:pPr lvl="1"/>
            <a:r>
              <a:rPr lang="en-US" dirty="0" smtClean="0"/>
              <a:t>Content</a:t>
            </a:r>
          </a:p>
          <a:p>
            <a:pPr lvl="1"/>
            <a:r>
              <a:rPr lang="en-US" dirty="0" smtClean="0"/>
              <a:t>Interaction with other entities</a:t>
            </a:r>
          </a:p>
          <a:p>
            <a:pPr lvl="1"/>
            <a:r>
              <a:rPr lang="en-US" dirty="0" smtClean="0"/>
              <a:t>Dynamic</a:t>
            </a:r>
          </a:p>
          <a:p>
            <a:pPr lvl="1"/>
            <a:endParaRPr lang="en-US" dirty="0"/>
          </a:p>
          <a:p>
            <a:r>
              <a:rPr lang="en-US" dirty="0" smtClean="0"/>
              <a:t>User stance prediction solution</a:t>
            </a:r>
          </a:p>
          <a:p>
            <a:pPr lvl="1"/>
            <a:r>
              <a:rPr lang="en-US" dirty="0" smtClean="0"/>
              <a:t>Content rich information network mining</a:t>
            </a:r>
          </a:p>
          <a:p>
            <a:pPr lvl="1"/>
            <a:endParaRPr lang="en-US" dirty="0"/>
          </a:p>
          <a:p>
            <a:r>
              <a:rPr lang="en-US" dirty="0" smtClean="0"/>
              <a:t>Three case studies in this line</a:t>
            </a:r>
          </a:p>
          <a:p>
            <a:pPr lvl="1"/>
            <a:r>
              <a:rPr lang="en-US" dirty="0" smtClean="0"/>
              <a:t>Issue-based ideology detection for congress people</a:t>
            </a:r>
          </a:p>
          <a:p>
            <a:pPr lvl="1"/>
            <a:r>
              <a:rPr lang="en-US" dirty="0" smtClean="0"/>
              <a:t>Ideology detection for twitter users via heterogeneous network mining</a:t>
            </a:r>
          </a:p>
          <a:p>
            <a:pPr lvl="1"/>
            <a:r>
              <a:rPr lang="en-US" dirty="0" smtClean="0"/>
              <a:t>The co-evolution model that can explain and predict the dynamics</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59</a:t>
            </a:fld>
            <a:endParaRPr lang="en-US" dirty="0"/>
          </a:p>
        </p:txBody>
      </p:sp>
    </p:spTree>
    <p:extLst>
      <p:ext uri="{BB962C8B-B14F-4D97-AF65-F5344CB8AC3E}">
        <p14:creationId xmlns:p14="http://schemas.microsoft.com/office/powerpoint/2010/main" val="15139570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&amp; 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60</a:t>
            </a:fld>
            <a:endParaRPr lang="en-US" dirty="0"/>
          </a:p>
        </p:txBody>
      </p:sp>
      <p:sp>
        <p:nvSpPr>
          <p:cNvPr id="5" name="TextBox 4"/>
          <p:cNvSpPr txBox="1"/>
          <p:nvPr/>
        </p:nvSpPr>
        <p:spPr>
          <a:xfrm>
            <a:off x="3048000" y="3232723"/>
            <a:ext cx="3177088" cy="769441"/>
          </a:xfrm>
          <a:prstGeom prst="rect">
            <a:avLst/>
          </a:prstGeom>
          <a:noFill/>
        </p:spPr>
        <p:txBody>
          <a:bodyPr wrap="none" rtlCol="0">
            <a:spAutoFit/>
          </a:bodyPr>
          <a:lstStyle/>
          <a:p>
            <a:r>
              <a:rPr lang="en-US" sz="4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p>
        </p:txBody>
      </p:sp>
    </p:spTree>
    <p:extLst>
      <p:ext uri="{BB962C8B-B14F-4D97-AF65-F5344CB8AC3E}">
        <p14:creationId xmlns:p14="http://schemas.microsoft.com/office/powerpoint/2010/main" val="3188199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Forums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F9913601-2E22-4589-A394-4D3650FFD697}" type="slidenum">
              <a:rPr lang="en-US" smtClean="0"/>
              <a:pPr/>
              <a:t>6</a:t>
            </a:fld>
            <a:endParaRPr lang="en-US" dirty="0"/>
          </a:p>
        </p:txBody>
      </p:sp>
      <p:pic>
        <p:nvPicPr>
          <p:cNvPr id="5" name="Picture 4"/>
          <p:cNvPicPr>
            <a:picLocks noChangeAspect="1"/>
          </p:cNvPicPr>
          <p:nvPr/>
        </p:nvPicPr>
        <p:blipFill rotWithShape="1">
          <a:blip r:embed="rId2"/>
          <a:srcRect l="1503" t="11315" r="3072"/>
          <a:stretch/>
        </p:blipFill>
        <p:spPr>
          <a:xfrm>
            <a:off x="76201" y="1295399"/>
            <a:ext cx="8873456" cy="4381021"/>
          </a:xfrm>
          <a:prstGeom prst="rect">
            <a:avLst/>
          </a:prstGeom>
        </p:spPr>
      </p:pic>
    </p:spTree>
    <p:extLst>
      <p:ext uri="{BB962C8B-B14F-4D97-AF65-F5344CB8AC3E}">
        <p14:creationId xmlns:p14="http://schemas.microsoft.com/office/powerpoint/2010/main" val="21472540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Introduction</a:t>
            </a:r>
          </a:p>
          <a:p>
            <a:endParaRPr lang="en-US" dirty="0" smtClean="0"/>
          </a:p>
          <a:p>
            <a:r>
              <a:rPr lang="en-US" altLang="zh-CN" dirty="0" smtClean="0"/>
              <a:t>Ideology Detection via Legislative Voting Network Mining</a:t>
            </a:r>
            <a:endParaRPr lang="en-US" altLang="zh-CN" dirty="0"/>
          </a:p>
          <a:p>
            <a:endParaRPr lang="en-US" altLang="zh-CN" dirty="0" smtClean="0">
              <a:ea typeface="宋体" pitchFamily="2" charset="-122"/>
            </a:endParaRPr>
          </a:p>
          <a:p>
            <a:r>
              <a:rPr lang="en-US" altLang="zh-CN" dirty="0" smtClean="0">
                <a:ea typeface="宋体" pitchFamily="2" charset="-122"/>
              </a:rPr>
              <a:t>Ideology Detection via Heterogeneous Types of Links</a:t>
            </a:r>
          </a:p>
          <a:p>
            <a:endParaRPr lang="en-US" altLang="zh-CN" dirty="0">
              <a:ea typeface="宋体" pitchFamily="2" charset="-122"/>
            </a:endParaRPr>
          </a:p>
          <a:p>
            <a:r>
              <a:rPr lang="en-US" altLang="zh-CN" dirty="0" smtClean="0">
                <a:ea typeface="宋体" pitchFamily="2" charset="-122"/>
              </a:rPr>
              <a:t>User Stance Prediction via Joint Modeling of Text and Social Interactions</a:t>
            </a:r>
          </a:p>
          <a:p>
            <a:endParaRPr lang="en-US" altLang="zh-CN" dirty="0">
              <a:ea typeface="宋体" pitchFamily="2" charset="-122"/>
            </a:endParaRPr>
          </a:p>
          <a:p>
            <a:r>
              <a:rPr lang="en-US" altLang="zh-CN" dirty="0" smtClean="0">
                <a:ea typeface="宋体" pitchFamily="2" charset="-122"/>
              </a:rPr>
              <a:t>The Co-Evolution Model for Social Network Evolving and Opinion Migration</a:t>
            </a:r>
          </a:p>
          <a:p>
            <a:pPr marL="0" lvl="1" indent="0">
              <a:buNone/>
            </a:pPr>
            <a:endParaRPr lang="en-US" dirty="0">
              <a:solidFill>
                <a:schemeClr val="tx1"/>
              </a:solidFill>
              <a:effectLst>
                <a:outerShdw blurRad="38100" dist="38100" dir="2700000" algn="tl">
                  <a:srgbClr val="000000">
                    <a:alpha val="43137"/>
                  </a:srgbClr>
                </a:outerShdw>
              </a:effectLst>
              <a:latin typeface="+mn-lt"/>
              <a:ea typeface="宋体" pitchFamily="2" charset="-122"/>
              <a:cs typeface="+mn-cs"/>
            </a:endParaRPr>
          </a:p>
          <a:p>
            <a:r>
              <a:rPr lang="en-US" dirty="0" smtClean="0"/>
              <a:t>Summary</a:t>
            </a:r>
            <a:endParaRPr lang="en-US" dirty="0"/>
          </a:p>
        </p:txBody>
      </p:sp>
      <p:sp>
        <p:nvSpPr>
          <p:cNvPr id="7" name="Down Arrow 6"/>
          <p:cNvSpPr/>
          <p:nvPr/>
        </p:nvSpPr>
        <p:spPr>
          <a:xfrm rot="3432852">
            <a:off x="8496300" y="1807940"/>
            <a:ext cx="381000"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7</a:t>
            </a:fld>
            <a:endParaRPr lang="en-US" dirty="0"/>
          </a:p>
        </p:txBody>
      </p:sp>
    </p:spTree>
    <p:extLst>
      <p:ext uri="{BB962C8B-B14F-4D97-AF65-F5344CB8AC3E}">
        <p14:creationId xmlns:p14="http://schemas.microsoft.com/office/powerpoint/2010/main" val="1211610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Topic-Factorized Ideal Point Estimation Model for Legislative Voting </a:t>
            </a:r>
            <a:r>
              <a:rPr lang="en-US" dirty="0" smtClean="0"/>
              <a:t>Network (</a:t>
            </a:r>
            <a:r>
              <a:rPr lang="en-US" dirty="0" err="1" smtClean="0"/>
              <a:t>Gu</a:t>
            </a:r>
            <a:r>
              <a:rPr lang="en-US" dirty="0" smtClean="0"/>
              <a:t> et al., KDD’14)</a:t>
            </a:r>
            <a:endParaRPr lang="en-US" dirty="0"/>
          </a:p>
        </p:txBody>
      </p:sp>
      <p:sp>
        <p:nvSpPr>
          <p:cNvPr id="4" name="Slide Number Placeholder 3"/>
          <p:cNvSpPr>
            <a:spLocks noGrp="1"/>
          </p:cNvSpPr>
          <p:nvPr>
            <p:ph type="sldNum" sz="quarter" idx="12"/>
          </p:nvPr>
        </p:nvSpPr>
        <p:spPr/>
        <p:txBody>
          <a:bodyPr/>
          <a:lstStyle/>
          <a:p>
            <a:fld id="{F9913601-2E22-4589-A394-4D3650FFD697}" type="slidenum">
              <a:rPr lang="en-US" smtClean="0"/>
              <a:pPr/>
              <a:t>8</a:t>
            </a:fld>
            <a:endParaRPr lang="en-US" dirty="0"/>
          </a:p>
        </p:txBody>
      </p:sp>
    </p:spTree>
    <p:extLst>
      <p:ext uri="{BB962C8B-B14F-4D97-AF65-F5344CB8AC3E}">
        <p14:creationId xmlns:p14="http://schemas.microsoft.com/office/powerpoint/2010/main" val="177237377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9|16.9|14|8.8|5.1"/>
</p:tagLst>
</file>

<file path=ppt/tags/tag2.xml><?xml version="1.0" encoding="utf-8"?>
<p:tagLst xmlns:a="http://schemas.openxmlformats.org/drawingml/2006/main" xmlns:r="http://schemas.openxmlformats.org/officeDocument/2006/relationships" xmlns:p="http://schemas.openxmlformats.org/presentationml/2006/main">
  <p:tag name="TIMING" val="|1.6|3.4"/>
</p:tagLst>
</file>

<file path=ppt/tags/tag3.xml><?xml version="1.0" encoding="utf-8"?>
<p:tagLst xmlns:a="http://schemas.openxmlformats.org/drawingml/2006/main" xmlns:r="http://schemas.openxmlformats.org/officeDocument/2006/relationships" xmlns:p="http://schemas.openxmlformats.org/presentationml/2006/main">
  <p:tag name="TIMING" val="|0.7|3.4"/>
</p:tagLst>
</file>

<file path=ppt/tags/tag4.xml><?xml version="1.0" encoding="utf-8"?>
<p:tagLst xmlns:a="http://schemas.openxmlformats.org/drawingml/2006/main" xmlns:r="http://schemas.openxmlformats.org/officeDocument/2006/relationships" xmlns:p="http://schemas.openxmlformats.org/presentationml/2006/main">
  <p:tag name="TIMING" val="|34.6|4.9|38.8|1|3.3|6.2|1.7|18.1|5.6|23.8"/>
</p:tagLst>
</file>

<file path=ppt/tags/tag5.xml><?xml version="1.0" encoding="utf-8"?>
<p:tagLst xmlns:a="http://schemas.openxmlformats.org/drawingml/2006/main" xmlns:r="http://schemas.openxmlformats.org/officeDocument/2006/relationships" xmlns:p="http://schemas.openxmlformats.org/presentationml/2006/main">
  <p:tag name="TIMING" val="|6.4|10.1|3.5|3.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58355</TotalTime>
  <Words>1740</Words>
  <Application>Microsoft Office PowerPoint</Application>
  <PresentationFormat>On-screen Show (4:3)</PresentationFormat>
  <Paragraphs>505</Paragraphs>
  <Slides>61</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宋体</vt:lpstr>
      <vt:lpstr>Arial</vt:lpstr>
      <vt:lpstr>Baskerville Old Face</vt:lpstr>
      <vt:lpstr>Calibri</vt:lpstr>
      <vt:lpstr>Cambria Math</vt:lpstr>
      <vt:lpstr>Wingdings</vt:lpstr>
      <vt:lpstr>Clarity</vt:lpstr>
      <vt:lpstr>When Computer Science Meets Social Science -- User Stance Prediction via Information Network Mining</vt:lpstr>
      <vt:lpstr>Outline</vt:lpstr>
      <vt:lpstr>Motivating Examples</vt:lpstr>
      <vt:lpstr>GovTrack.us</vt:lpstr>
      <vt:lpstr>Twitter</vt:lpstr>
      <vt:lpstr>News Comments</vt:lpstr>
      <vt:lpstr>Online Forums</vt:lpstr>
      <vt:lpstr>Outline</vt:lpstr>
      <vt:lpstr>PowerPoint Presentation</vt:lpstr>
      <vt:lpstr>Background of Congress Roll Call Data</vt:lpstr>
      <vt:lpstr>Legislative Voting Network</vt:lpstr>
      <vt:lpstr>Problem Definition</vt:lpstr>
      <vt:lpstr>Existing Work</vt:lpstr>
      <vt:lpstr>Motivation</vt:lpstr>
      <vt:lpstr>Topic-Factorized IPM</vt:lpstr>
      <vt:lpstr>Text Part</vt:lpstr>
      <vt:lpstr>Text Part</vt:lpstr>
      <vt:lpstr>Voting Part</vt:lpstr>
      <vt:lpstr>Voting Part</vt:lpstr>
      <vt:lpstr>Combining Two Parts Together</vt:lpstr>
      <vt:lpstr>Data Description</vt:lpstr>
      <vt:lpstr>Experimental Results: Voting Result Prediction</vt:lpstr>
      <vt:lpstr>Case Studies</vt:lpstr>
      <vt:lpstr>Case Studies</vt:lpstr>
      <vt:lpstr>Outline</vt:lpstr>
      <vt:lpstr>Ideology Detection for Twitter Users [Gu et al., SBP-BRiMS 2017]</vt:lpstr>
      <vt:lpstr>Challenges</vt:lpstr>
      <vt:lpstr>Ideology Detection via Single Type of Links</vt:lpstr>
      <vt:lpstr>Model: Take Follow Link Type as an Example</vt:lpstr>
      <vt:lpstr>Objective Function</vt:lpstr>
      <vt:lpstr>Ideology Detection via Multiple Types of Links</vt:lpstr>
      <vt:lpstr>Objective Function</vt:lpstr>
      <vt:lpstr>Data Collection</vt:lpstr>
      <vt:lpstr>Results on Ranking and Classification</vt:lpstr>
      <vt:lpstr>Retweet Link Prediction</vt:lpstr>
      <vt:lpstr>Case Study 1</vt:lpstr>
      <vt:lpstr>Case Study 2</vt:lpstr>
      <vt:lpstr>Ideology of Presidential Candidates</vt:lpstr>
      <vt:lpstr>Outline</vt:lpstr>
      <vt:lpstr>Weakly-Guided User Stance Prediction via Joint Modeling of Content and Social Interaction (Dong et al., CIKM’17)</vt:lpstr>
      <vt:lpstr>Intuitions to the Solution</vt:lpstr>
      <vt:lpstr>Case Study from CNN News Comments</vt:lpstr>
      <vt:lpstr>Outline</vt:lpstr>
      <vt:lpstr>PowerPoint Presentation</vt:lpstr>
      <vt:lpstr>Network Generation</vt:lpstr>
      <vt:lpstr>Gravity-based Score Function</vt:lpstr>
      <vt:lpstr>Opinion Migration</vt:lpstr>
      <vt:lpstr>Opinion Propagation Model</vt:lpstr>
      <vt:lpstr>Putting it together</vt:lpstr>
      <vt:lpstr>Simulation</vt:lpstr>
      <vt:lpstr>Discovery</vt:lpstr>
      <vt:lpstr>Small noise, fewer friends </vt:lpstr>
      <vt:lpstr>Small noise, more friends</vt:lpstr>
      <vt:lpstr>Big noise</vt:lpstr>
      <vt:lpstr>Intervention</vt:lpstr>
      <vt:lpstr>Application</vt:lpstr>
      <vt:lpstr>Application 1: Identify Opinion Leaders</vt:lpstr>
      <vt:lpstr>Application 2: Predicting Co-Sponsorship</vt:lpstr>
      <vt:lpstr>Outline</vt:lpstr>
      <vt:lpstr>Summary</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Heterogeneous Information Networks</dc:title>
  <dc:creator>yizhousun</dc:creator>
  <cp:lastModifiedBy>yzsun</cp:lastModifiedBy>
  <cp:revision>1095</cp:revision>
  <dcterms:created xsi:type="dcterms:W3CDTF">2006-08-16T00:00:00Z</dcterms:created>
  <dcterms:modified xsi:type="dcterms:W3CDTF">2018-09-28T17:04:31Z</dcterms:modified>
</cp:coreProperties>
</file>